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63" r:id="rId5"/>
    <p:sldId id="262" r:id="rId6"/>
    <p:sldId id="261" r:id="rId7"/>
    <p:sldId id="264" r:id="rId8"/>
    <p:sldId id="265" r:id="rId9"/>
    <p:sldId id="267" r:id="rId10"/>
    <p:sldId id="269" r:id="rId11"/>
    <p:sldId id="266" r:id="rId12"/>
    <p:sldId id="268" r:id="rId13"/>
    <p:sldId id="270" r:id="rId14"/>
    <p:sldId id="271" r:id="rId15"/>
    <p:sldId id="360" r:id="rId16"/>
    <p:sldId id="358" r:id="rId17"/>
    <p:sldId id="359" r:id="rId18"/>
    <p:sldId id="361" r:id="rId19"/>
    <p:sldId id="355" r:id="rId20"/>
    <p:sldId id="366" r:id="rId21"/>
    <p:sldId id="375" r:id="rId22"/>
    <p:sldId id="373" r:id="rId23"/>
    <p:sldId id="374" r:id="rId24"/>
    <p:sldId id="372" r:id="rId25"/>
    <p:sldId id="377" r:id="rId26"/>
    <p:sldId id="378" r:id="rId27"/>
    <p:sldId id="379" r:id="rId28"/>
    <p:sldId id="380" r:id="rId29"/>
    <p:sldId id="272" r:id="rId30"/>
    <p:sldId id="275" r:id="rId31"/>
    <p:sldId id="384" r:id="rId32"/>
    <p:sldId id="3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od" id="{D12AE09D-5D1A-F541-AF80-C6ED203C2008}">
          <p14:sldIdLst>
            <p14:sldId id="263"/>
            <p14:sldId id="262"/>
            <p14:sldId id="261"/>
            <p14:sldId id="264"/>
            <p14:sldId id="265"/>
            <p14:sldId id="267"/>
            <p14:sldId id="269"/>
            <p14:sldId id="266"/>
            <p14:sldId id="268"/>
          </p14:sldIdLst>
        </p14:section>
        <p14:section name="Product" id="{42A529B1-455B-9B45-A432-39742AF21825}">
          <p14:sldIdLst>
            <p14:sldId id="270"/>
            <p14:sldId id="271"/>
            <p14:sldId id="360"/>
            <p14:sldId id="358"/>
            <p14:sldId id="359"/>
            <p14:sldId id="361"/>
            <p14:sldId id="355"/>
            <p14:sldId id="366"/>
            <p14:sldId id="375"/>
            <p14:sldId id="373"/>
            <p14:sldId id="374"/>
            <p14:sldId id="372"/>
            <p14:sldId id="377"/>
            <p14:sldId id="378"/>
            <p14:sldId id="379"/>
            <p14:sldId id="380"/>
            <p14:sldId id="272"/>
            <p14:sldId id="275"/>
            <p14:sldId id="384"/>
            <p14:sldId id="3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226"/>
    <a:srgbClr val="217AAE"/>
    <a:srgbClr val="217AAD"/>
    <a:srgbClr val="5BD2EF"/>
    <a:srgbClr val="DE755B"/>
    <a:srgbClr val="092741"/>
    <a:srgbClr val="0A00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014263-A00D-FB6D-1E55-29B8C21B55D5}" v="218" dt="2024-10-02T18:00:56.543"/>
    <p1510:client id="{62C5E05E-0AA2-4D6B-B632-34E1C57D512F}" v="18" dt="2024-10-02T20:19:42.710"/>
    <p1510:client id="{7AB0A79B-972A-CB4E-BC31-9E3D20A34F5A}" v="457" dt="2024-10-02T20:36:28.477"/>
    <p1510:client id="{A1E5D0A9-B246-A3DD-43F7-5EBDD4265D61}" v="4" dt="2024-10-02T17:07:43.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C7766-FD96-044D-80CB-F98A151C43E4}"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923CB-1056-FB4F-8281-4BE6CB02BB20}" type="slidenum">
              <a:rPr lang="en-US" smtClean="0"/>
              <a:t>‹#›</a:t>
            </a:fld>
            <a:endParaRPr lang="en-US"/>
          </a:p>
        </p:txBody>
      </p:sp>
    </p:spTree>
    <p:extLst>
      <p:ext uri="{BB962C8B-B14F-4D97-AF65-F5344CB8AC3E}">
        <p14:creationId xmlns:p14="http://schemas.microsoft.com/office/powerpoint/2010/main" val="2235257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We ran an extensive and competitive sale process</a:t>
            </a:r>
          </a:p>
          <a:p>
            <a:pPr marL="285750" indent="-285750">
              <a:buFont typeface="Arial" panose="020B0604020202020204" pitchFamily="34" charset="0"/>
              <a:buChar char="•"/>
            </a:pPr>
            <a:r>
              <a:rPr lang="en-US"/>
              <a:t>Two strategic paths: join forces with a platform or go build a platform through post-sale M&amp;A</a:t>
            </a:r>
          </a:p>
          <a:p>
            <a:pPr marL="285750" indent="-285750">
              <a:buFont typeface="Arial" panose="020B0604020202020204" pitchFamily="34" charset="0"/>
              <a:buChar char="•"/>
            </a:pPr>
            <a:r>
              <a:rPr lang="en-US"/>
              <a:t>We determined that ConnectWise was the best strategic outcome for </a:t>
            </a:r>
            <a:r>
              <a:rPr lang="en-US" err="1"/>
              <a:t>Axcient</a:t>
            </a:r>
            <a:endParaRPr lang="en-US"/>
          </a:p>
          <a:p>
            <a:pPr marL="971550" lvl="1" indent="-285750"/>
            <a:r>
              <a:rPr lang="en-US"/>
              <a:t>Cultural alignment</a:t>
            </a:r>
          </a:p>
          <a:p>
            <a:pPr marL="971550" lvl="1" indent="-285750"/>
            <a:r>
              <a:rPr lang="en-US"/>
              <a:t>Strong heterogeneous platform vision with </a:t>
            </a:r>
            <a:r>
              <a:rPr lang="en-US" err="1"/>
              <a:t>Asio</a:t>
            </a:r>
            <a:endParaRPr lang="en-US"/>
          </a:p>
          <a:p>
            <a:pPr marL="971550" lvl="1" indent="-285750"/>
            <a:r>
              <a:rPr lang="en-US"/>
              <a:t>Ability to quickly expand </a:t>
            </a:r>
            <a:r>
              <a:rPr lang="en-US" err="1"/>
              <a:t>Axcient</a:t>
            </a:r>
            <a:r>
              <a:rPr lang="en-US"/>
              <a:t> reach with Managed Backup and other management tools</a:t>
            </a:r>
          </a:p>
          <a:p>
            <a:pPr marL="971550" lvl="1" indent="-285750"/>
            <a:r>
              <a:rPr lang="en-US"/>
              <a:t>Ability to integrate with the ConnectWise security portfolio for a more complete solution</a:t>
            </a:r>
          </a:p>
          <a:p>
            <a:pPr marL="285750" indent="-285750">
              <a:buFont typeface="Arial" panose="020B0604020202020204" pitchFamily="34" charset="0"/>
              <a:buChar char="•"/>
            </a:pPr>
            <a:r>
              <a:rPr lang="en-US"/>
              <a:t>Focus is on maintaining what makes </a:t>
            </a:r>
            <a:r>
              <a:rPr lang="en-US" err="1"/>
              <a:t>Axcient</a:t>
            </a:r>
            <a:r>
              <a:rPr lang="en-US"/>
              <a:t> unique while rapidly scaling within ConnectWise</a:t>
            </a:r>
          </a:p>
          <a:p>
            <a:pPr marL="971550" lvl="1" indent="-285750"/>
            <a:endParaRPr lang="en-US"/>
          </a:p>
          <a:p>
            <a:pPr marL="285750" indent="-2857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E8B923CB-1056-FB4F-8281-4BE6CB02BB20}" type="slidenum">
              <a:rPr lang="en-US" smtClean="0"/>
              <a:t>4</a:t>
            </a:fld>
            <a:endParaRPr lang="en-US"/>
          </a:p>
        </p:txBody>
      </p:sp>
    </p:spTree>
    <p:extLst>
      <p:ext uri="{BB962C8B-B14F-4D97-AF65-F5344CB8AC3E}">
        <p14:creationId xmlns:p14="http://schemas.microsoft.com/office/powerpoint/2010/main" val="3183207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1EC98-C1AD-02D2-A6DA-6414E20F5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D29EA-8E2C-29F8-910E-2A6406C31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50066-EDCF-657F-5C3C-379A737992CD}"/>
              </a:ext>
            </a:extLst>
          </p:cNvPr>
          <p:cNvSpPr>
            <a:spLocks noGrp="1"/>
          </p:cNvSpPr>
          <p:nvPr>
            <p:ph type="body" idx="1"/>
          </p:nvPr>
        </p:nvSpPr>
        <p:spPr/>
        <p:txBody>
          <a:bodyPr/>
          <a:lstStyle/>
          <a:p>
            <a:pPr marL="171450" indent="-171450">
              <a:buFontTx/>
              <a:buChar char="-"/>
            </a:pPr>
            <a:r>
              <a:rPr lang="en-US"/>
              <a:t>We introduced Linux protection in late 2022. Local virtualization and cloud virtualization using our Virtual Office technology will be available soon</a:t>
            </a:r>
          </a:p>
          <a:p>
            <a:pPr marL="171450" indent="-171450">
              <a:buFontTx/>
              <a:buChar char="-"/>
            </a:pPr>
            <a:r>
              <a:rPr lang="en-US" err="1"/>
              <a:t>Incremetnal</a:t>
            </a:r>
            <a:r>
              <a:rPr lang="en-US"/>
              <a:t> BMR solves a major restore/failback </a:t>
            </a:r>
            <a:r>
              <a:rPr lang="en-US" err="1"/>
              <a:t>painpoint</a:t>
            </a:r>
            <a:r>
              <a:rPr lang="en-US"/>
              <a:t> which limits downtime during restore</a:t>
            </a:r>
          </a:p>
          <a:p>
            <a:pPr marL="171450" indent="-171450">
              <a:buFontTx/>
              <a:buChar char="-"/>
            </a:pPr>
            <a:r>
              <a:rPr lang="en-US"/>
              <a:t>PST Export for Exchange is a highly demanded feature which gives you full control of your data especially for archival use-cases including employee offboarding</a:t>
            </a:r>
          </a:p>
        </p:txBody>
      </p:sp>
      <p:sp>
        <p:nvSpPr>
          <p:cNvPr id="4" name="Slide Number Placeholder 3">
            <a:extLst>
              <a:ext uri="{FF2B5EF4-FFF2-40B4-BE49-F238E27FC236}">
                <a16:creationId xmlns:a16="http://schemas.microsoft.com/office/drawing/2014/main" id="{8DDC53D9-EC06-7AA0-E3B3-EE88954661DC}"/>
              </a:ext>
            </a:extLst>
          </p:cNvPr>
          <p:cNvSpPr>
            <a:spLocks noGrp="1"/>
          </p:cNvSpPr>
          <p:nvPr>
            <p:ph type="sldNum" sz="quarter" idx="5"/>
          </p:nvPr>
        </p:nvSpPr>
        <p:spPr/>
        <p:txBody>
          <a:bodyPr/>
          <a:lstStyle/>
          <a:p>
            <a:fld id="{B3CA2D80-F4AC-2C4D-AED0-5EAD2A6C5605}" type="slidenum">
              <a:rPr lang="en-US" smtClean="0"/>
              <a:t>19</a:t>
            </a:fld>
            <a:endParaRPr lang="en-US"/>
          </a:p>
        </p:txBody>
      </p:sp>
    </p:spTree>
    <p:extLst>
      <p:ext uri="{BB962C8B-B14F-4D97-AF65-F5344CB8AC3E}">
        <p14:creationId xmlns:p14="http://schemas.microsoft.com/office/powerpoint/2010/main" val="960932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293E-52F5-4EEF-FCBE-CA90732C2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854A0-7F5F-BFA7-05EA-955A56006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8084B-860B-B1B8-BFCA-C222D0B3F2A1}"/>
              </a:ext>
            </a:extLst>
          </p:cNvPr>
          <p:cNvSpPr>
            <a:spLocks noGrp="1"/>
          </p:cNvSpPr>
          <p:nvPr>
            <p:ph type="body" idx="1"/>
          </p:nvPr>
        </p:nvSpPr>
        <p:spPr/>
        <p:txBody>
          <a:bodyPr/>
          <a:lstStyle/>
          <a:p>
            <a:pPr marL="171450" indent="-171450">
              <a:buFontTx/>
              <a:buChar char="-"/>
            </a:pPr>
            <a:r>
              <a:rPr lang="en-US"/>
              <a:t>We’ve invested heavily in User Experience in 2023 adding a ‘one-stop-shop’ technician dashboard to quickly find systems that need attention.  We’ve also unified the Recovery and restore experience so that all </a:t>
            </a:r>
            <a:r>
              <a:rPr lang="en-US" err="1"/>
              <a:t>recoveyr</a:t>
            </a:r>
            <a:r>
              <a:rPr lang="en-US"/>
              <a:t> actions occur within the Recover Manager portal</a:t>
            </a:r>
          </a:p>
          <a:p>
            <a:pPr marL="171450" indent="-171450">
              <a:buFontTx/>
              <a:buChar char="-"/>
            </a:pPr>
            <a:r>
              <a:rPr lang="en-US"/>
              <a:t>Currently working on ConnectWise SSO so that you will be able to use ConnectWise Home logins to access </a:t>
            </a:r>
            <a:r>
              <a:rPr lang="en-US" err="1"/>
              <a:t>Axcient</a:t>
            </a:r>
            <a:r>
              <a:rPr lang="en-US"/>
              <a:t> x360 products</a:t>
            </a:r>
          </a:p>
          <a:p>
            <a:pPr marL="171450" indent="-171450">
              <a:buChar char="-"/>
            </a:pPr>
            <a:endParaRPr lang="en-US"/>
          </a:p>
        </p:txBody>
      </p:sp>
      <p:sp>
        <p:nvSpPr>
          <p:cNvPr id="4" name="Slide Number Placeholder 3">
            <a:extLst>
              <a:ext uri="{FF2B5EF4-FFF2-40B4-BE49-F238E27FC236}">
                <a16:creationId xmlns:a16="http://schemas.microsoft.com/office/drawing/2014/main" id="{6B940852-24AE-1942-92F0-BC5885D9C497}"/>
              </a:ext>
            </a:extLst>
          </p:cNvPr>
          <p:cNvSpPr>
            <a:spLocks noGrp="1"/>
          </p:cNvSpPr>
          <p:nvPr>
            <p:ph type="sldNum" sz="quarter" idx="5"/>
          </p:nvPr>
        </p:nvSpPr>
        <p:spPr/>
        <p:txBody>
          <a:bodyPr/>
          <a:lstStyle/>
          <a:p>
            <a:fld id="{B3CA2D80-F4AC-2C4D-AED0-5EAD2A6C5605}" type="slidenum">
              <a:rPr lang="en-US" smtClean="0"/>
              <a:t>20</a:t>
            </a:fld>
            <a:endParaRPr lang="en-US"/>
          </a:p>
        </p:txBody>
      </p:sp>
    </p:spTree>
    <p:extLst>
      <p:ext uri="{BB962C8B-B14F-4D97-AF65-F5344CB8AC3E}">
        <p14:creationId xmlns:p14="http://schemas.microsoft.com/office/powerpoint/2010/main" val="3425264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12C7-C0F8-0598-D799-6F9C0298C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391A3-FBF9-172D-5655-C6834BBCC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56F2B-7A1B-2AF8-0849-C7264971E71A}"/>
              </a:ext>
            </a:extLst>
          </p:cNvPr>
          <p:cNvSpPr>
            <a:spLocks noGrp="1"/>
          </p:cNvSpPr>
          <p:nvPr>
            <p:ph type="body" idx="1"/>
          </p:nvPr>
        </p:nvSpPr>
        <p:spPr/>
        <p:txBody>
          <a:bodyPr/>
          <a:lstStyle/>
          <a:p>
            <a:pPr marL="171450" indent="-171450">
              <a:buFontTx/>
              <a:buChar char="-"/>
            </a:pPr>
            <a:r>
              <a:rPr lang="en-US"/>
              <a:t>Earlier in 2023 we launched x360Cloud in Canada which rounds out our x360 portfolio in that region.  We now have a hyper focus on APIs and Vendor integrations</a:t>
            </a:r>
          </a:p>
          <a:p>
            <a:pPr marL="171450" indent="-171450">
              <a:buFontTx/>
              <a:buChar char="-"/>
            </a:pPr>
            <a:endParaRPr lang="en-US"/>
          </a:p>
        </p:txBody>
      </p:sp>
      <p:sp>
        <p:nvSpPr>
          <p:cNvPr id="4" name="Slide Number Placeholder 3">
            <a:extLst>
              <a:ext uri="{FF2B5EF4-FFF2-40B4-BE49-F238E27FC236}">
                <a16:creationId xmlns:a16="http://schemas.microsoft.com/office/drawing/2014/main" id="{D041CBCC-4BFF-82D9-7EF0-07702E18AE30}"/>
              </a:ext>
            </a:extLst>
          </p:cNvPr>
          <p:cNvSpPr>
            <a:spLocks noGrp="1"/>
          </p:cNvSpPr>
          <p:nvPr>
            <p:ph type="sldNum" sz="quarter" idx="5"/>
          </p:nvPr>
        </p:nvSpPr>
        <p:spPr/>
        <p:txBody>
          <a:bodyPr/>
          <a:lstStyle/>
          <a:p>
            <a:fld id="{B3CA2D80-F4AC-2C4D-AED0-5EAD2A6C5605}" type="slidenum">
              <a:rPr lang="en-US" smtClean="0"/>
              <a:t>21</a:t>
            </a:fld>
            <a:endParaRPr lang="en-US"/>
          </a:p>
        </p:txBody>
      </p:sp>
    </p:spTree>
    <p:extLst>
      <p:ext uri="{BB962C8B-B14F-4D97-AF65-F5344CB8AC3E}">
        <p14:creationId xmlns:p14="http://schemas.microsoft.com/office/powerpoint/2010/main" val="362271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341D4-1397-DF4E-64FD-706478CB6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BFA68-96B6-3062-6078-D00B1A7F4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33FBF-0CAC-3F53-5BD9-4EAD2A1856AB}"/>
              </a:ext>
            </a:extLst>
          </p:cNvPr>
          <p:cNvSpPr>
            <a:spLocks noGrp="1"/>
          </p:cNvSpPr>
          <p:nvPr>
            <p:ph type="body" idx="1"/>
          </p:nvPr>
        </p:nvSpPr>
        <p:spPr/>
        <p:txBody>
          <a:bodyPr/>
          <a:lstStyle/>
          <a:p>
            <a:r>
              <a:rPr lang="en-US"/>
              <a:t>Let’s walkthrough each of these</a:t>
            </a:r>
          </a:p>
          <a:p>
            <a:pPr marL="171450" indent="-171450">
              <a:buFontTx/>
              <a:buChar char="-"/>
            </a:pPr>
            <a:r>
              <a:rPr lang="en-US"/>
              <a:t>MSFT Team’s chat and conversations. Admittedly been on our roadmap for awhile.  We pivoted to meet some core MSP experience gaps including PST Export.  The good news is that our friends at SkyKick currently support Team’s chat and conversations.  If you are need of this functionality now, they can support you. Also the </a:t>
            </a:r>
            <a:r>
              <a:rPr lang="en-US" err="1"/>
              <a:t>Axcient</a:t>
            </a:r>
            <a:r>
              <a:rPr lang="en-US"/>
              <a:t> team will now have access to this technology for future integration</a:t>
            </a:r>
          </a:p>
          <a:p>
            <a:pPr marL="171450" indent="-171450">
              <a:buFontTx/>
              <a:buChar char="-"/>
            </a:pPr>
            <a:r>
              <a:rPr lang="en-US"/>
              <a:t>NAS Data protection.  On our long list of ‘protect everything’, we know you still have many clients with onsite NAS devices with critical data.  The core backup engine work is done and this builds on the foundations of Linux and Mac backup. </a:t>
            </a:r>
          </a:p>
          <a:p>
            <a:pPr marL="171450" indent="-171450">
              <a:buFontTx/>
              <a:buChar char="-"/>
            </a:pPr>
            <a:r>
              <a:rPr lang="en-US"/>
              <a:t>Azure. You will see a common theme up here for Azure.  We are investing heavily in public clou data protection and immediately this will including Azure Files protection, an easy Azure restore wizard to failback to Azure and elimination of Azure egress fees for backup to give you a predictable invoice.  By reminder, our Azure protection is that same cost physical and </a:t>
            </a:r>
            <a:r>
              <a:rPr lang="en-US" err="1"/>
              <a:t>vm</a:t>
            </a:r>
            <a:r>
              <a:rPr lang="en-US"/>
              <a:t> protection today.</a:t>
            </a:r>
          </a:p>
          <a:p>
            <a:pPr marL="171450" indent="-171450">
              <a:buFontTx/>
              <a:buChar char="-"/>
            </a:pPr>
            <a:r>
              <a:rPr lang="en-US"/>
              <a:t>Native fast file restore from the cloud. Today you can recover files quickly from the cloud, but it requires a 3</a:t>
            </a:r>
            <a:r>
              <a:rPr lang="en-US" baseline="30000"/>
              <a:t>rd</a:t>
            </a:r>
            <a:r>
              <a:rPr lang="en-US"/>
              <a:t> party FTP client install.  We plan to provide the same or better performance as FTP with multi-threading but in our native Recover Center application</a:t>
            </a:r>
          </a:p>
          <a:p>
            <a:pPr marL="171450" indent="-171450">
              <a:buFontTx/>
              <a:buChar char="-"/>
            </a:pPr>
            <a:r>
              <a:rPr lang="en-US"/>
              <a:t>The other theme you will see up here is ConnectWise.  We will obviously have a  long term integration roadmap with ConnectWise, but in the near term, ConnectWise partners will start to benefit from ConnectWise Authentication (single login) and enhanced </a:t>
            </a:r>
            <a:r>
              <a:rPr lang="en-US" err="1"/>
              <a:t>Asio</a:t>
            </a:r>
            <a:r>
              <a:rPr lang="en-US"/>
              <a:t> Dashboards</a:t>
            </a:r>
          </a:p>
          <a:p>
            <a:pPr marL="171450" indent="-171450">
              <a:buFontTx/>
              <a:buChar char="-"/>
            </a:pPr>
            <a:r>
              <a:rPr lang="en-US"/>
              <a:t>We’ve launched our phase 1 vendor integrations and soon moving onto phase 2.  ConnectWise has many more vendor integrations and I’m sure this list will grow quickly.</a:t>
            </a:r>
          </a:p>
          <a:p>
            <a:pPr marL="171450" indent="-171450">
              <a:buFontTx/>
              <a:buChar char="-"/>
            </a:pPr>
            <a:r>
              <a:rPr lang="en-US"/>
              <a:t>Lastly, we are excited to integrate with ConnectWise RPA and their hyper automation platform and others like </a:t>
            </a:r>
            <a:r>
              <a:rPr lang="en-US" err="1"/>
              <a:t>Rewst</a:t>
            </a:r>
            <a:r>
              <a:rPr lang="en-US"/>
              <a:t> to begin automating common backup workflows such as client onboarding and backup error remediation</a:t>
            </a:r>
          </a:p>
        </p:txBody>
      </p:sp>
      <p:sp>
        <p:nvSpPr>
          <p:cNvPr id="4" name="Slide Number Placeholder 3">
            <a:extLst>
              <a:ext uri="{FF2B5EF4-FFF2-40B4-BE49-F238E27FC236}">
                <a16:creationId xmlns:a16="http://schemas.microsoft.com/office/drawing/2014/main" id="{EC52BCF0-E779-5C73-EA42-0C8AA48E0A19}"/>
              </a:ext>
            </a:extLst>
          </p:cNvPr>
          <p:cNvSpPr>
            <a:spLocks noGrp="1"/>
          </p:cNvSpPr>
          <p:nvPr>
            <p:ph type="sldNum" sz="quarter" idx="5"/>
          </p:nvPr>
        </p:nvSpPr>
        <p:spPr/>
        <p:txBody>
          <a:bodyPr/>
          <a:lstStyle/>
          <a:p>
            <a:fld id="{B3CA2D80-F4AC-2C4D-AED0-5EAD2A6C5605}" type="slidenum">
              <a:rPr lang="en-US" smtClean="0"/>
              <a:t>22</a:t>
            </a:fld>
            <a:endParaRPr lang="en-US"/>
          </a:p>
        </p:txBody>
      </p:sp>
    </p:spTree>
    <p:extLst>
      <p:ext uri="{BB962C8B-B14F-4D97-AF65-F5344CB8AC3E}">
        <p14:creationId xmlns:p14="http://schemas.microsoft.com/office/powerpoint/2010/main" val="1966551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6F26B-2151-CF8F-3BE7-9DDFE9DA8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0AC2D-4589-2AA1-0003-CD4419C72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D25CC-2ABE-347A-7F59-3E51BEB581C7}"/>
              </a:ext>
            </a:extLst>
          </p:cNvPr>
          <p:cNvSpPr>
            <a:spLocks noGrp="1"/>
          </p:cNvSpPr>
          <p:nvPr>
            <p:ph type="body" idx="1"/>
          </p:nvPr>
        </p:nvSpPr>
        <p:spPr/>
        <p:txBody>
          <a:bodyPr/>
          <a:lstStyle/>
          <a:p>
            <a:r>
              <a:rPr lang="en-US"/>
              <a:t>Let’s walkthrough each of these</a:t>
            </a:r>
          </a:p>
          <a:p>
            <a:pPr marL="171450" indent="-171450">
              <a:buFontTx/>
              <a:buChar char="-"/>
            </a:pPr>
            <a:r>
              <a:rPr lang="en-US"/>
              <a:t>MSFT Team’s chat and conversations. Admittedly been on our roadmap for awhile.  We pivoted to meet some core MSP experience gaps including PST Export.  The good news is that our friends at SkyKick currently support Team’s chat and conversations.  If you are need of this functionality now, they can support you. Also the </a:t>
            </a:r>
            <a:r>
              <a:rPr lang="en-US" err="1"/>
              <a:t>Axcient</a:t>
            </a:r>
            <a:r>
              <a:rPr lang="en-US"/>
              <a:t> team will now have access to this technology for future integration</a:t>
            </a:r>
          </a:p>
          <a:p>
            <a:pPr marL="171450" indent="-171450">
              <a:buFontTx/>
              <a:buChar char="-"/>
            </a:pPr>
            <a:r>
              <a:rPr lang="en-US"/>
              <a:t>NAS Data protection.  On our long list of ‘protect everything’, we know you still have many clients with onsite NAS devices with critical data.  The core backup engine work is done and this builds on the foundations of Linux and Mac backup. </a:t>
            </a:r>
          </a:p>
          <a:p>
            <a:pPr marL="171450" indent="-171450">
              <a:buFontTx/>
              <a:buChar char="-"/>
            </a:pPr>
            <a:r>
              <a:rPr lang="en-US"/>
              <a:t>Azure. You will see a common theme up here for Azure.  We are investing heavily in public clou data protection and immediately this will including Azure Files protection, an easy Azure restore wizard to failback to Azure and elimination of Azure egress fees for backup to give you a predictable invoice.  By reminder, our Azure protection is that same cost physical and </a:t>
            </a:r>
            <a:r>
              <a:rPr lang="en-US" err="1"/>
              <a:t>vm</a:t>
            </a:r>
            <a:r>
              <a:rPr lang="en-US"/>
              <a:t> protection today.</a:t>
            </a:r>
          </a:p>
          <a:p>
            <a:pPr marL="171450" indent="-171450">
              <a:buFontTx/>
              <a:buChar char="-"/>
            </a:pPr>
            <a:r>
              <a:rPr lang="en-US"/>
              <a:t>Native fast file restore from the cloud. Today you can recover files quickly from the cloud, but it requires a 3</a:t>
            </a:r>
            <a:r>
              <a:rPr lang="en-US" baseline="30000"/>
              <a:t>rd</a:t>
            </a:r>
            <a:r>
              <a:rPr lang="en-US"/>
              <a:t> party FTP client install.  We plan to provide the same or better performance as FTP with multi-threading but in our native Recover Center application</a:t>
            </a:r>
          </a:p>
          <a:p>
            <a:pPr marL="171450" indent="-171450">
              <a:buFontTx/>
              <a:buChar char="-"/>
            </a:pPr>
            <a:r>
              <a:rPr lang="en-US"/>
              <a:t>The other theme you will see up here is ConnectWise.  We will obviously have a  long term integration roadmap with ConnectWise, but in the near term, ConnectWise partners will start to benefit from ConnectWise Authentication (single login) and enhanced </a:t>
            </a:r>
            <a:r>
              <a:rPr lang="en-US" err="1"/>
              <a:t>Asio</a:t>
            </a:r>
            <a:r>
              <a:rPr lang="en-US"/>
              <a:t> Dashboards</a:t>
            </a:r>
          </a:p>
          <a:p>
            <a:pPr marL="171450" indent="-171450">
              <a:buFontTx/>
              <a:buChar char="-"/>
            </a:pPr>
            <a:r>
              <a:rPr lang="en-US"/>
              <a:t>We’ve launched our phase 1 vendor integrations and soon moving onto phase 2.  ConnectWise has many more vendor integrations and I’m sure this list will grow quickly.</a:t>
            </a:r>
          </a:p>
          <a:p>
            <a:pPr marL="171450" indent="-171450">
              <a:buFontTx/>
              <a:buChar char="-"/>
            </a:pPr>
            <a:r>
              <a:rPr lang="en-US"/>
              <a:t>Lastly, we are excited to integrate with ConnectWise RPA and their hyper automation platform and others like </a:t>
            </a:r>
            <a:r>
              <a:rPr lang="en-US" err="1"/>
              <a:t>Rewst</a:t>
            </a:r>
            <a:r>
              <a:rPr lang="en-US"/>
              <a:t> to begin automating common backup workflows such as client onboarding and backup error remediation</a:t>
            </a:r>
          </a:p>
        </p:txBody>
      </p:sp>
      <p:sp>
        <p:nvSpPr>
          <p:cNvPr id="4" name="Slide Number Placeholder 3">
            <a:extLst>
              <a:ext uri="{FF2B5EF4-FFF2-40B4-BE49-F238E27FC236}">
                <a16:creationId xmlns:a16="http://schemas.microsoft.com/office/drawing/2014/main" id="{44C40FD9-9D10-AC66-0473-D70AE5FAB30E}"/>
              </a:ext>
            </a:extLst>
          </p:cNvPr>
          <p:cNvSpPr>
            <a:spLocks noGrp="1"/>
          </p:cNvSpPr>
          <p:nvPr>
            <p:ph type="sldNum" sz="quarter" idx="5"/>
          </p:nvPr>
        </p:nvSpPr>
        <p:spPr/>
        <p:txBody>
          <a:bodyPr/>
          <a:lstStyle/>
          <a:p>
            <a:fld id="{B3CA2D80-F4AC-2C4D-AED0-5EAD2A6C5605}" type="slidenum">
              <a:rPr lang="en-US" smtClean="0"/>
              <a:t>23</a:t>
            </a:fld>
            <a:endParaRPr lang="en-US"/>
          </a:p>
        </p:txBody>
      </p:sp>
    </p:spTree>
    <p:extLst>
      <p:ext uri="{BB962C8B-B14F-4D97-AF65-F5344CB8AC3E}">
        <p14:creationId xmlns:p14="http://schemas.microsoft.com/office/powerpoint/2010/main" val="92958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27EFD-5DC3-EC17-5940-9EDA2090F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46555-378B-804E-7D5F-ABF2094A9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0A994-DE94-D76E-2FE3-D0980BD9A118}"/>
              </a:ext>
            </a:extLst>
          </p:cNvPr>
          <p:cNvSpPr>
            <a:spLocks noGrp="1"/>
          </p:cNvSpPr>
          <p:nvPr>
            <p:ph type="body" idx="1"/>
          </p:nvPr>
        </p:nvSpPr>
        <p:spPr/>
        <p:txBody>
          <a:bodyPr/>
          <a:lstStyle/>
          <a:p>
            <a:r>
              <a:rPr lang="en-US"/>
              <a:t>Let’s walkthrough each of these</a:t>
            </a:r>
          </a:p>
          <a:p>
            <a:pPr marL="171450" indent="-171450">
              <a:buFontTx/>
              <a:buChar char="-"/>
            </a:pPr>
            <a:r>
              <a:rPr lang="en-US"/>
              <a:t>MSFT Team’s chat and conversations. Admittedly been on our roadmap for awhile.  We pivoted to meet some core MSP experience gaps including PST Export.  The good news is that our friends at SkyKick currently support Team’s chat and conversations.  If you are need of this functionality now, they can support you. Also the </a:t>
            </a:r>
            <a:r>
              <a:rPr lang="en-US" err="1"/>
              <a:t>Axcient</a:t>
            </a:r>
            <a:r>
              <a:rPr lang="en-US"/>
              <a:t> team will now have access to this technology for future integration</a:t>
            </a:r>
          </a:p>
          <a:p>
            <a:pPr marL="171450" indent="-171450">
              <a:buFontTx/>
              <a:buChar char="-"/>
            </a:pPr>
            <a:r>
              <a:rPr lang="en-US"/>
              <a:t>NAS Data protection.  On our long list of ‘protect everything’, we know you still have many clients with onsite NAS devices with critical data.  The core backup engine work is done and this builds on the foundations of Linux and Mac backup. </a:t>
            </a:r>
          </a:p>
          <a:p>
            <a:pPr marL="171450" indent="-171450">
              <a:buFontTx/>
              <a:buChar char="-"/>
            </a:pPr>
            <a:r>
              <a:rPr lang="en-US"/>
              <a:t>Azure. You will see a common theme up here for Azure.  We are investing heavily in public clou data protection and immediately this will including Azure Files protection, an easy Azure restore wizard to failback to Azure and elimination of Azure egress fees for backup to give you a predictable invoice.  By reminder, our Azure protection is that same cost physical and </a:t>
            </a:r>
            <a:r>
              <a:rPr lang="en-US" err="1"/>
              <a:t>vm</a:t>
            </a:r>
            <a:r>
              <a:rPr lang="en-US"/>
              <a:t> protection today.</a:t>
            </a:r>
          </a:p>
          <a:p>
            <a:pPr marL="171450" indent="-171450">
              <a:buFontTx/>
              <a:buChar char="-"/>
            </a:pPr>
            <a:r>
              <a:rPr lang="en-US"/>
              <a:t>Native fast file restore from the cloud. Today you can recover files quickly from the cloud, but it requires a 3</a:t>
            </a:r>
            <a:r>
              <a:rPr lang="en-US" baseline="30000"/>
              <a:t>rd</a:t>
            </a:r>
            <a:r>
              <a:rPr lang="en-US"/>
              <a:t> party FTP client install.  We plan to provide the same or better performance as FTP with multi-threading but in our native Recover Center application</a:t>
            </a:r>
          </a:p>
          <a:p>
            <a:pPr marL="171450" indent="-171450">
              <a:buFontTx/>
              <a:buChar char="-"/>
            </a:pPr>
            <a:r>
              <a:rPr lang="en-US"/>
              <a:t>The other theme you will see up here is ConnectWise.  We will obviously have a  long term integration roadmap with ConnectWise, but in the near term, ConnectWise partners will start to benefit from ConnectWise Authentication (single login) and enhanced </a:t>
            </a:r>
            <a:r>
              <a:rPr lang="en-US" err="1"/>
              <a:t>Asio</a:t>
            </a:r>
            <a:r>
              <a:rPr lang="en-US"/>
              <a:t> Dashboards</a:t>
            </a:r>
          </a:p>
          <a:p>
            <a:pPr marL="171450" indent="-171450">
              <a:buFontTx/>
              <a:buChar char="-"/>
            </a:pPr>
            <a:r>
              <a:rPr lang="en-US"/>
              <a:t>We’ve launched our phase 1 vendor integrations and soon moving onto phase 2.  ConnectWise has many more vendor integrations and I’m sure this list will grow quickly.</a:t>
            </a:r>
          </a:p>
          <a:p>
            <a:pPr marL="171450" indent="-171450">
              <a:buFontTx/>
              <a:buChar char="-"/>
            </a:pPr>
            <a:r>
              <a:rPr lang="en-US"/>
              <a:t>Lastly, we are excited to integrate with ConnectWise RPA and their hyper automation platform and others like </a:t>
            </a:r>
            <a:r>
              <a:rPr lang="en-US" err="1"/>
              <a:t>Rewst</a:t>
            </a:r>
            <a:r>
              <a:rPr lang="en-US"/>
              <a:t> to begin automating common backup workflows such as client onboarding and backup error remediation</a:t>
            </a:r>
          </a:p>
        </p:txBody>
      </p:sp>
      <p:sp>
        <p:nvSpPr>
          <p:cNvPr id="4" name="Slide Number Placeholder 3">
            <a:extLst>
              <a:ext uri="{FF2B5EF4-FFF2-40B4-BE49-F238E27FC236}">
                <a16:creationId xmlns:a16="http://schemas.microsoft.com/office/drawing/2014/main" id="{411862F4-4010-6C9F-52F7-C33C7F241F15}"/>
              </a:ext>
            </a:extLst>
          </p:cNvPr>
          <p:cNvSpPr>
            <a:spLocks noGrp="1"/>
          </p:cNvSpPr>
          <p:nvPr>
            <p:ph type="sldNum" sz="quarter" idx="5"/>
          </p:nvPr>
        </p:nvSpPr>
        <p:spPr/>
        <p:txBody>
          <a:bodyPr/>
          <a:lstStyle/>
          <a:p>
            <a:fld id="{B3CA2D80-F4AC-2C4D-AED0-5EAD2A6C5605}" type="slidenum">
              <a:rPr lang="en-US" smtClean="0"/>
              <a:t>24</a:t>
            </a:fld>
            <a:endParaRPr lang="en-US"/>
          </a:p>
        </p:txBody>
      </p:sp>
    </p:spTree>
    <p:extLst>
      <p:ext uri="{BB962C8B-B14F-4D97-AF65-F5344CB8AC3E}">
        <p14:creationId xmlns:p14="http://schemas.microsoft.com/office/powerpoint/2010/main" val="2771699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3F819-DB90-2E6B-90EB-EE645C085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AB10A-04C7-B263-6A0B-3CA9ADB1C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352ED-C922-0950-6D5A-F6E600A936FF}"/>
              </a:ext>
            </a:extLst>
          </p:cNvPr>
          <p:cNvSpPr>
            <a:spLocks noGrp="1"/>
          </p:cNvSpPr>
          <p:nvPr>
            <p:ph type="body" idx="1"/>
          </p:nvPr>
        </p:nvSpPr>
        <p:spPr/>
        <p:txBody>
          <a:bodyPr/>
          <a:lstStyle/>
          <a:p>
            <a:r>
              <a:rPr lang="en-US"/>
              <a:t>Let’s walkthrough each of these</a:t>
            </a:r>
          </a:p>
          <a:p>
            <a:pPr marL="171450" indent="-171450">
              <a:buFontTx/>
              <a:buChar char="-"/>
            </a:pPr>
            <a:r>
              <a:rPr lang="en-US"/>
              <a:t>MSFT Team’s chat and conversations. Admittedly been on our roadmap for awhile.  We pivoted to meet some core MSP experience gaps including PST Export.  The good news is that our friends at SkyKick currently support Team’s chat and conversations.  If you are need of this functionality now, they can support you. Also the </a:t>
            </a:r>
            <a:r>
              <a:rPr lang="en-US" err="1"/>
              <a:t>Axcient</a:t>
            </a:r>
            <a:r>
              <a:rPr lang="en-US"/>
              <a:t> team will now have access to this technology for future integration</a:t>
            </a:r>
          </a:p>
          <a:p>
            <a:pPr marL="171450" indent="-171450">
              <a:buFontTx/>
              <a:buChar char="-"/>
            </a:pPr>
            <a:r>
              <a:rPr lang="en-US"/>
              <a:t>NAS Data protection.  On our long list of ‘protect everything’, we know you still have many clients with onsite NAS devices with critical data.  The core backup engine work is done and this builds on the foundations of Linux and Mac backup. </a:t>
            </a:r>
          </a:p>
          <a:p>
            <a:pPr marL="171450" indent="-171450">
              <a:buFontTx/>
              <a:buChar char="-"/>
            </a:pPr>
            <a:r>
              <a:rPr lang="en-US"/>
              <a:t>Azure. You will see a common theme up here for Azure.  We are investing heavily in public clou data protection and immediately this will including Azure Files protection, an easy Azure restore wizard to failback to Azure and elimination of Azure egress fees for backup to give you a predictable invoice.  By reminder, our Azure protection is that same cost physical and </a:t>
            </a:r>
            <a:r>
              <a:rPr lang="en-US" err="1"/>
              <a:t>vm</a:t>
            </a:r>
            <a:r>
              <a:rPr lang="en-US"/>
              <a:t> protection today.</a:t>
            </a:r>
          </a:p>
          <a:p>
            <a:pPr marL="171450" indent="-171450">
              <a:buFontTx/>
              <a:buChar char="-"/>
            </a:pPr>
            <a:r>
              <a:rPr lang="en-US"/>
              <a:t>Native fast file restore from the cloud. Today you can recover files quickly from the cloud, but it requires a 3</a:t>
            </a:r>
            <a:r>
              <a:rPr lang="en-US" baseline="30000"/>
              <a:t>rd</a:t>
            </a:r>
            <a:r>
              <a:rPr lang="en-US"/>
              <a:t> party FTP client install.  We plan to provide the same or better performance as FTP with multi-threading but in our native Recover Center application</a:t>
            </a:r>
          </a:p>
          <a:p>
            <a:pPr marL="171450" indent="-171450">
              <a:buFontTx/>
              <a:buChar char="-"/>
            </a:pPr>
            <a:r>
              <a:rPr lang="en-US"/>
              <a:t>The other theme you will see up here is ConnectWise.  We will obviously have a  long term integration roadmap with ConnectWise, but in the near term, ConnectWise partners will start to benefit from ConnectWise Authentication (single login) and enhanced </a:t>
            </a:r>
            <a:r>
              <a:rPr lang="en-US" err="1"/>
              <a:t>Asio</a:t>
            </a:r>
            <a:r>
              <a:rPr lang="en-US"/>
              <a:t> Dashboards</a:t>
            </a:r>
          </a:p>
          <a:p>
            <a:pPr marL="171450" indent="-171450">
              <a:buFontTx/>
              <a:buChar char="-"/>
            </a:pPr>
            <a:r>
              <a:rPr lang="en-US"/>
              <a:t>We’ve launched our phase 1 vendor integrations and soon moving onto phase 2.  ConnectWise has many more vendor integrations and I’m sure this list will grow quickly.</a:t>
            </a:r>
          </a:p>
          <a:p>
            <a:pPr marL="171450" indent="-171450">
              <a:buFontTx/>
              <a:buChar char="-"/>
            </a:pPr>
            <a:r>
              <a:rPr lang="en-US"/>
              <a:t>Lastly, we are excited to integrate with ConnectWise RPA and their hyper automation platform and others like </a:t>
            </a:r>
            <a:r>
              <a:rPr lang="en-US" err="1"/>
              <a:t>Rewst</a:t>
            </a:r>
            <a:r>
              <a:rPr lang="en-US"/>
              <a:t> to begin automating common backup workflows such as client onboarding and backup error remediation</a:t>
            </a:r>
          </a:p>
        </p:txBody>
      </p:sp>
      <p:sp>
        <p:nvSpPr>
          <p:cNvPr id="4" name="Slide Number Placeholder 3">
            <a:extLst>
              <a:ext uri="{FF2B5EF4-FFF2-40B4-BE49-F238E27FC236}">
                <a16:creationId xmlns:a16="http://schemas.microsoft.com/office/drawing/2014/main" id="{7D803BFA-7A99-2933-9682-FB790412615C}"/>
              </a:ext>
            </a:extLst>
          </p:cNvPr>
          <p:cNvSpPr>
            <a:spLocks noGrp="1"/>
          </p:cNvSpPr>
          <p:nvPr>
            <p:ph type="sldNum" sz="quarter" idx="5"/>
          </p:nvPr>
        </p:nvSpPr>
        <p:spPr/>
        <p:txBody>
          <a:bodyPr/>
          <a:lstStyle/>
          <a:p>
            <a:fld id="{B3CA2D80-F4AC-2C4D-AED0-5EAD2A6C5605}" type="slidenum">
              <a:rPr lang="en-US" smtClean="0"/>
              <a:t>25</a:t>
            </a:fld>
            <a:endParaRPr lang="en-US"/>
          </a:p>
        </p:txBody>
      </p:sp>
    </p:spTree>
    <p:extLst>
      <p:ext uri="{BB962C8B-B14F-4D97-AF65-F5344CB8AC3E}">
        <p14:creationId xmlns:p14="http://schemas.microsoft.com/office/powerpoint/2010/main" val="244757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200">
                <a:latin typeface="Arial"/>
                <a:cs typeface="Arial"/>
              </a:rPr>
              <a:t>Eliminating "all eggs in one basket" risk</a:t>
            </a:r>
          </a:p>
          <a:p>
            <a:pPr marL="285750" indent="-285750"/>
            <a:r>
              <a:rPr lang="en-US" sz="1200">
                <a:latin typeface="Arial"/>
                <a:cs typeface="Arial"/>
              </a:rPr>
              <a:t>Eliminating egress &amp; other variable fees</a:t>
            </a:r>
            <a:endParaRPr lang="en-US"/>
          </a:p>
          <a:p>
            <a:pPr marL="285750" indent="-285750"/>
            <a:r>
              <a:rPr lang="en-US" sz="1200">
                <a:latin typeface="Arial"/>
                <a:cs typeface="Arial"/>
              </a:rPr>
              <a:t>Deliver full continuity for complex hybrid cloud environments</a:t>
            </a:r>
          </a:p>
          <a:p>
            <a:pPr marL="285750" indent="-285750"/>
            <a:r>
              <a:rPr lang="en-US" sz="1200">
                <a:latin typeface="Arial"/>
                <a:cs typeface="Arial"/>
              </a:rPr>
              <a:t>Cloud-to-cloud restore – make it fast to get back to the production cloud</a:t>
            </a:r>
          </a:p>
          <a:p>
            <a:pPr marL="285750" indent="-285750"/>
            <a:r>
              <a:rPr lang="en-US" sz="1200">
                <a:latin typeface="Arial"/>
                <a:cs typeface="Arial"/>
              </a:rPr>
              <a:t>Cloud on-ramp / off-ramp – make it easy to shift workloads</a:t>
            </a:r>
            <a:endParaRPr lang="en-US"/>
          </a:p>
          <a:p>
            <a:endParaRPr lang="en-US"/>
          </a:p>
        </p:txBody>
      </p:sp>
      <p:sp>
        <p:nvSpPr>
          <p:cNvPr id="4" name="Slide Number Placeholder 3"/>
          <p:cNvSpPr>
            <a:spLocks noGrp="1"/>
          </p:cNvSpPr>
          <p:nvPr>
            <p:ph type="sldNum" sz="quarter" idx="5"/>
          </p:nvPr>
        </p:nvSpPr>
        <p:spPr/>
        <p:txBody>
          <a:bodyPr/>
          <a:lstStyle/>
          <a:p>
            <a:fld id="{A73E518C-11F9-4B2A-B73F-016AF22AB01A}" type="slidenum">
              <a:rPr lang="en-US" smtClean="0"/>
              <a:t>11</a:t>
            </a:fld>
            <a:endParaRPr lang="en-US"/>
          </a:p>
        </p:txBody>
      </p:sp>
    </p:spTree>
    <p:extLst>
      <p:ext uri="{BB962C8B-B14F-4D97-AF65-F5344CB8AC3E}">
        <p14:creationId xmlns:p14="http://schemas.microsoft.com/office/powerpoint/2010/main" val="2516637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7489-5C48-CE76-4930-2D10BDD05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99DC2-DE04-13D3-69C6-5363E9D1B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DA323-F5B5-5170-2374-9410F2D8F751}"/>
              </a:ext>
            </a:extLst>
          </p:cNvPr>
          <p:cNvSpPr>
            <a:spLocks noGrp="1"/>
          </p:cNvSpPr>
          <p:nvPr>
            <p:ph type="body" idx="1"/>
          </p:nvPr>
        </p:nvSpPr>
        <p:spPr/>
        <p:txBody>
          <a:bodyPr/>
          <a:lstStyle/>
          <a:p>
            <a:pPr marL="285750" indent="-285750"/>
            <a:r>
              <a:rPr lang="en-US" sz="1200">
                <a:latin typeface="Arial"/>
                <a:cs typeface="Arial"/>
              </a:rPr>
              <a:t>Eliminating "all eggs in one basket" risk</a:t>
            </a:r>
          </a:p>
          <a:p>
            <a:pPr marL="285750" indent="-285750"/>
            <a:r>
              <a:rPr lang="en-US" sz="1200">
                <a:latin typeface="Arial"/>
                <a:cs typeface="Arial"/>
              </a:rPr>
              <a:t>Eliminating egress &amp; other variable fees</a:t>
            </a:r>
            <a:endParaRPr lang="en-US"/>
          </a:p>
          <a:p>
            <a:pPr marL="285750" indent="-285750"/>
            <a:r>
              <a:rPr lang="en-US" sz="1200">
                <a:latin typeface="Arial"/>
                <a:cs typeface="Arial"/>
              </a:rPr>
              <a:t>Deliver full continuity for complex hybrid cloud environments</a:t>
            </a:r>
          </a:p>
          <a:p>
            <a:pPr marL="285750" indent="-285750"/>
            <a:r>
              <a:rPr lang="en-US" sz="1200">
                <a:latin typeface="Arial"/>
                <a:cs typeface="Arial"/>
              </a:rPr>
              <a:t>Cloud-to-cloud restore – make it fast to get back to the production cloud</a:t>
            </a:r>
          </a:p>
          <a:p>
            <a:pPr marL="285750" indent="-285750"/>
            <a:r>
              <a:rPr lang="en-US" sz="1200">
                <a:latin typeface="Arial"/>
                <a:cs typeface="Arial"/>
              </a:rPr>
              <a:t>Cloud on-ramp / off-ramp – make it easy to shift workloads</a:t>
            </a:r>
            <a:endParaRPr lang="en-US"/>
          </a:p>
          <a:p>
            <a:endParaRPr lang="en-US"/>
          </a:p>
        </p:txBody>
      </p:sp>
      <p:sp>
        <p:nvSpPr>
          <p:cNvPr id="4" name="Slide Number Placeholder 3">
            <a:extLst>
              <a:ext uri="{FF2B5EF4-FFF2-40B4-BE49-F238E27FC236}">
                <a16:creationId xmlns:a16="http://schemas.microsoft.com/office/drawing/2014/main" id="{1ECF5DA0-D48E-CB78-0458-33C254DA89F3}"/>
              </a:ext>
            </a:extLst>
          </p:cNvPr>
          <p:cNvSpPr>
            <a:spLocks noGrp="1"/>
          </p:cNvSpPr>
          <p:nvPr>
            <p:ph type="sldNum" sz="quarter" idx="5"/>
          </p:nvPr>
        </p:nvSpPr>
        <p:spPr/>
        <p:txBody>
          <a:bodyPr/>
          <a:lstStyle/>
          <a:p>
            <a:fld id="{A73E518C-11F9-4B2A-B73F-016AF22AB01A}" type="slidenum">
              <a:rPr lang="en-US" smtClean="0"/>
              <a:t>12</a:t>
            </a:fld>
            <a:endParaRPr lang="en-US"/>
          </a:p>
        </p:txBody>
      </p:sp>
    </p:spTree>
    <p:extLst>
      <p:ext uri="{BB962C8B-B14F-4D97-AF65-F5344CB8AC3E}">
        <p14:creationId xmlns:p14="http://schemas.microsoft.com/office/powerpoint/2010/main" val="161844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A59EA-BFE5-91F2-398E-C636542A9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EBBAC-4C8C-1188-F25D-DA7A3325F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B8211-6210-8E75-EDE7-F769F0605EEB}"/>
              </a:ext>
            </a:extLst>
          </p:cNvPr>
          <p:cNvSpPr>
            <a:spLocks noGrp="1"/>
          </p:cNvSpPr>
          <p:nvPr>
            <p:ph type="body" idx="1"/>
          </p:nvPr>
        </p:nvSpPr>
        <p:spPr/>
        <p:txBody>
          <a:bodyPr/>
          <a:lstStyle/>
          <a:p>
            <a:pPr marL="285750" indent="-285750"/>
            <a:r>
              <a:rPr lang="en-US" sz="1200">
                <a:latin typeface="Arial"/>
                <a:cs typeface="Arial"/>
              </a:rPr>
              <a:t>Smaller "window of risk" during recoveries &amp; failback</a:t>
            </a:r>
          </a:p>
          <a:p>
            <a:pPr marL="285750" indent="-285750"/>
            <a:r>
              <a:rPr lang="en-US" sz="1200">
                <a:latin typeface="Arial"/>
                <a:cs typeface="Arial"/>
              </a:rPr>
              <a:t>More intuitive yet still technically powerful</a:t>
            </a:r>
          </a:p>
          <a:p>
            <a:pPr marL="285750" indent="-285750"/>
            <a:r>
              <a:rPr lang="en-US" sz="1200">
                <a:latin typeface="Arial"/>
                <a:cs typeface="Arial"/>
              </a:rPr>
              <a:t>Make it easy to be prepared for disasters and to demonstrate ransomware resiliency</a:t>
            </a:r>
            <a:endParaRPr lang="en-US"/>
          </a:p>
        </p:txBody>
      </p:sp>
      <p:sp>
        <p:nvSpPr>
          <p:cNvPr id="4" name="Slide Number Placeholder 3">
            <a:extLst>
              <a:ext uri="{FF2B5EF4-FFF2-40B4-BE49-F238E27FC236}">
                <a16:creationId xmlns:a16="http://schemas.microsoft.com/office/drawing/2014/main" id="{F539B1F8-2410-D70A-0F6B-7ADE654827A3}"/>
              </a:ext>
            </a:extLst>
          </p:cNvPr>
          <p:cNvSpPr>
            <a:spLocks noGrp="1"/>
          </p:cNvSpPr>
          <p:nvPr>
            <p:ph type="sldNum" sz="quarter" idx="5"/>
          </p:nvPr>
        </p:nvSpPr>
        <p:spPr/>
        <p:txBody>
          <a:bodyPr/>
          <a:lstStyle/>
          <a:p>
            <a:fld id="{A73E518C-11F9-4B2A-B73F-016AF22AB01A}" type="slidenum">
              <a:rPr lang="en-US" smtClean="0"/>
              <a:t>13</a:t>
            </a:fld>
            <a:endParaRPr lang="en-US"/>
          </a:p>
        </p:txBody>
      </p:sp>
    </p:spTree>
    <p:extLst>
      <p:ext uri="{BB962C8B-B14F-4D97-AF65-F5344CB8AC3E}">
        <p14:creationId xmlns:p14="http://schemas.microsoft.com/office/powerpoint/2010/main" val="2538413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DA3AC-4E05-EFB3-B165-C0072CB2C9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DD550-AE82-98A2-356D-02336469B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ACC32-266C-3ED5-22D2-B1B707C849C9}"/>
              </a:ext>
            </a:extLst>
          </p:cNvPr>
          <p:cNvSpPr>
            <a:spLocks noGrp="1"/>
          </p:cNvSpPr>
          <p:nvPr>
            <p:ph type="body" idx="1"/>
          </p:nvPr>
        </p:nvSpPr>
        <p:spPr/>
        <p:txBody>
          <a:bodyPr/>
          <a:lstStyle/>
          <a:p>
            <a:pPr marL="285750" indent="-285750"/>
            <a:r>
              <a:rPr lang="en-US" sz="1200">
                <a:latin typeface="Arial"/>
                <a:cs typeface="Arial"/>
              </a:rPr>
              <a:t>Expanding public APIs beyond observability &amp; billing</a:t>
            </a:r>
          </a:p>
          <a:p>
            <a:pPr marL="285750" indent="-285750"/>
            <a:r>
              <a:rPr lang="en-US" sz="1200">
                <a:latin typeface="Arial"/>
                <a:cs typeface="Arial"/>
              </a:rPr>
              <a:t>Delivering official integrations with MSP-favorite tools</a:t>
            </a:r>
            <a:endParaRPr lang="en-US"/>
          </a:p>
          <a:p>
            <a:pPr marL="285750" indent="-285750"/>
            <a:r>
              <a:rPr lang="en-US" sz="1200">
                <a:latin typeface="Arial"/>
                <a:cs typeface="Arial"/>
              </a:rPr>
              <a:t>Centralizing deployment, monitoring, management, and diagnosis into one cloud portal, starting with common use cases</a:t>
            </a:r>
          </a:p>
        </p:txBody>
      </p:sp>
      <p:sp>
        <p:nvSpPr>
          <p:cNvPr id="4" name="Slide Number Placeholder 3">
            <a:extLst>
              <a:ext uri="{FF2B5EF4-FFF2-40B4-BE49-F238E27FC236}">
                <a16:creationId xmlns:a16="http://schemas.microsoft.com/office/drawing/2014/main" id="{D77204F1-B111-2A2D-ED64-47838EA821CA}"/>
              </a:ext>
            </a:extLst>
          </p:cNvPr>
          <p:cNvSpPr>
            <a:spLocks noGrp="1"/>
          </p:cNvSpPr>
          <p:nvPr>
            <p:ph type="sldNum" sz="quarter" idx="5"/>
          </p:nvPr>
        </p:nvSpPr>
        <p:spPr/>
        <p:txBody>
          <a:bodyPr/>
          <a:lstStyle/>
          <a:p>
            <a:fld id="{A73E518C-11F9-4B2A-B73F-016AF22AB01A}" type="slidenum">
              <a:rPr lang="en-US" smtClean="0"/>
              <a:t>14</a:t>
            </a:fld>
            <a:endParaRPr lang="en-US"/>
          </a:p>
        </p:txBody>
      </p:sp>
    </p:spTree>
    <p:extLst>
      <p:ext uri="{BB962C8B-B14F-4D97-AF65-F5344CB8AC3E}">
        <p14:creationId xmlns:p14="http://schemas.microsoft.com/office/powerpoint/2010/main" val="409531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Axcient’s mission statement has been to Cure Data Loss and Keep businesses running.  This has been our BHAG if you will for a few years now.  It helps us keep the main the main thing.</a:t>
            </a:r>
          </a:p>
        </p:txBody>
      </p:sp>
      <p:sp>
        <p:nvSpPr>
          <p:cNvPr id="4" name="Slide Number Placeholder 3"/>
          <p:cNvSpPr>
            <a:spLocks noGrp="1"/>
          </p:cNvSpPr>
          <p:nvPr>
            <p:ph type="sldNum" sz="quarter" idx="5"/>
          </p:nvPr>
        </p:nvSpPr>
        <p:spPr/>
        <p:txBody>
          <a:bodyPr/>
          <a:lstStyle/>
          <a:p>
            <a:fld id="{A73E518C-11F9-4B2A-B73F-016AF22AB01A}" type="slidenum">
              <a:rPr lang="en-US" smtClean="0"/>
              <a:t>15</a:t>
            </a:fld>
            <a:endParaRPr lang="en-US"/>
          </a:p>
        </p:txBody>
      </p:sp>
    </p:spTree>
    <p:extLst>
      <p:ext uri="{BB962C8B-B14F-4D97-AF65-F5344CB8AC3E}">
        <p14:creationId xmlns:p14="http://schemas.microsoft.com/office/powerpoint/2010/main" val="3596030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do we cure data loss and keep businesses running? By being MSPs one-stop-shop backup and disaster recovery vendor.  By having flexible and cost effective deployment options to meet every one of your clients needs.</a:t>
            </a:r>
          </a:p>
          <a:p>
            <a:endParaRPr lang="en-US"/>
          </a:p>
        </p:txBody>
      </p:sp>
      <p:sp>
        <p:nvSpPr>
          <p:cNvPr id="4" name="Slide Number Placeholder 3"/>
          <p:cNvSpPr>
            <a:spLocks noGrp="1"/>
          </p:cNvSpPr>
          <p:nvPr>
            <p:ph type="sldNum" sz="quarter" idx="5"/>
          </p:nvPr>
        </p:nvSpPr>
        <p:spPr/>
        <p:txBody>
          <a:bodyPr/>
          <a:lstStyle/>
          <a:p>
            <a:fld id="{B3CA2D80-F4AC-2C4D-AED0-5EAD2A6C5605}" type="slidenum">
              <a:rPr lang="en-US" smtClean="0"/>
              <a:t>16</a:t>
            </a:fld>
            <a:endParaRPr lang="en-US"/>
          </a:p>
        </p:txBody>
      </p:sp>
    </p:spTree>
    <p:extLst>
      <p:ext uri="{BB962C8B-B14F-4D97-AF65-F5344CB8AC3E}">
        <p14:creationId xmlns:p14="http://schemas.microsoft.com/office/powerpoint/2010/main" val="271385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7227-7F37-B5A7-2955-F910C1353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D9F05-7F50-5A8D-A6AF-281A5F307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A0B44-6347-E5F9-D3F9-2C2517CB1F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do we cure data loss and keep businesses running? By being MSPs one-stop-shop backup and disaster recovery vendor.  By having flexible and cost effective deployment options to meet every one of your clients needs.</a:t>
            </a:r>
          </a:p>
          <a:p>
            <a:endParaRPr lang="en-US"/>
          </a:p>
        </p:txBody>
      </p:sp>
      <p:sp>
        <p:nvSpPr>
          <p:cNvPr id="4" name="Slide Number Placeholder 3">
            <a:extLst>
              <a:ext uri="{FF2B5EF4-FFF2-40B4-BE49-F238E27FC236}">
                <a16:creationId xmlns:a16="http://schemas.microsoft.com/office/drawing/2014/main" id="{799E1D3F-6621-F1AB-41A4-379A80AE0456}"/>
              </a:ext>
            </a:extLst>
          </p:cNvPr>
          <p:cNvSpPr>
            <a:spLocks noGrp="1"/>
          </p:cNvSpPr>
          <p:nvPr>
            <p:ph type="sldNum" sz="quarter" idx="5"/>
          </p:nvPr>
        </p:nvSpPr>
        <p:spPr/>
        <p:txBody>
          <a:bodyPr/>
          <a:lstStyle/>
          <a:p>
            <a:fld id="{B3CA2D80-F4AC-2C4D-AED0-5EAD2A6C5605}" type="slidenum">
              <a:rPr lang="en-US" smtClean="0"/>
              <a:t>17</a:t>
            </a:fld>
            <a:endParaRPr lang="en-US"/>
          </a:p>
        </p:txBody>
      </p:sp>
    </p:spTree>
    <p:extLst>
      <p:ext uri="{BB962C8B-B14F-4D97-AF65-F5344CB8AC3E}">
        <p14:creationId xmlns:p14="http://schemas.microsoft.com/office/powerpoint/2010/main" val="27114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F7390-27E9-ADD7-74B1-32A4ED0A9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F0007-3231-9703-7571-69888D3C9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6AE58-D7EC-8FB0-E65B-CA8C3F719EFE}"/>
              </a:ext>
            </a:extLst>
          </p:cNvPr>
          <p:cNvSpPr>
            <a:spLocks noGrp="1"/>
          </p:cNvSpPr>
          <p:nvPr>
            <p:ph type="body" idx="1"/>
          </p:nvPr>
        </p:nvSpPr>
        <p:spPr/>
        <p:txBody>
          <a:bodyPr/>
          <a:lstStyle/>
          <a:p>
            <a:r>
              <a:rPr lang="en-US"/>
              <a:t>Let’s walk through each of these in detail. </a:t>
            </a:r>
            <a:r>
              <a:rPr lang="en-US" err="1"/>
              <a:t>Axcient</a:t>
            </a:r>
            <a:r>
              <a:rPr lang="en-US"/>
              <a:t> had a big year in terms of major releases and platform enhancements.</a:t>
            </a:r>
          </a:p>
          <a:p>
            <a:pPr marL="171450" indent="-171450">
              <a:buFontTx/>
              <a:buChar char="-"/>
            </a:pPr>
            <a:r>
              <a:rPr lang="en-US"/>
              <a:t>For our Protect Everything pillar, we added macOS protection officially in July with a early access program prior to that.  We also made a brief pivot to protect Copilot+ AI PCs which have started shipping from major vendors including Dell, HP and Lenovo</a:t>
            </a:r>
          </a:p>
          <a:p>
            <a:pPr marL="171450" indent="-171450">
              <a:buFontTx/>
              <a:buChar char="-"/>
            </a:pPr>
            <a:r>
              <a:rPr lang="en-US"/>
              <a:t>Lastly, we are about to launch our early access program for Geo+, which is an enhanced cloud geo-redundancy which gives you long-term retention of geo redundant backup copies and the ability to easily pass cyber security audits</a:t>
            </a:r>
          </a:p>
          <a:p>
            <a:pPr marL="171450" indent="-171450">
              <a:buFontTx/>
              <a:buChar char="-"/>
            </a:pPr>
            <a:endParaRPr lang="en-US"/>
          </a:p>
        </p:txBody>
      </p:sp>
      <p:sp>
        <p:nvSpPr>
          <p:cNvPr id="4" name="Slide Number Placeholder 3">
            <a:extLst>
              <a:ext uri="{FF2B5EF4-FFF2-40B4-BE49-F238E27FC236}">
                <a16:creationId xmlns:a16="http://schemas.microsoft.com/office/drawing/2014/main" id="{F9805AE7-2475-E6BF-8411-4F70ABDDFACC}"/>
              </a:ext>
            </a:extLst>
          </p:cNvPr>
          <p:cNvSpPr>
            <a:spLocks noGrp="1"/>
          </p:cNvSpPr>
          <p:nvPr>
            <p:ph type="sldNum" sz="quarter" idx="5"/>
          </p:nvPr>
        </p:nvSpPr>
        <p:spPr/>
        <p:txBody>
          <a:bodyPr/>
          <a:lstStyle/>
          <a:p>
            <a:fld id="{B3CA2D80-F4AC-2C4D-AED0-5EAD2A6C5605}" type="slidenum">
              <a:rPr lang="en-US" smtClean="0"/>
              <a:t>18</a:t>
            </a:fld>
            <a:endParaRPr lang="en-US"/>
          </a:p>
        </p:txBody>
      </p:sp>
    </p:spTree>
    <p:extLst>
      <p:ext uri="{BB962C8B-B14F-4D97-AF65-F5344CB8AC3E}">
        <p14:creationId xmlns:p14="http://schemas.microsoft.com/office/powerpoint/2010/main" val="2821510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327949-72CD-E812-4EDF-552D62111BAE}"/>
              </a:ext>
            </a:extLst>
          </p:cNvPr>
          <p:cNvPicPr>
            <a:picLocks noChangeAspect="1"/>
          </p:cNvPicPr>
          <p:nvPr userDrawn="1"/>
        </p:nvPicPr>
        <p:blipFill rotWithShape="1">
          <a:blip r:embed="rId2"/>
          <a:srcRect l="19519" t="19519" r="19518" b="19518"/>
          <a:stretch/>
        </p:blipFill>
        <p:spPr>
          <a:xfrm>
            <a:off x="0" y="0"/>
            <a:ext cx="12191999" cy="6858000"/>
          </a:xfrm>
          <a:prstGeom prst="rect">
            <a:avLst/>
          </a:prstGeom>
        </p:spPr>
      </p:pic>
      <p:sp>
        <p:nvSpPr>
          <p:cNvPr id="14" name="Rectangle 13">
            <a:extLst>
              <a:ext uri="{FF2B5EF4-FFF2-40B4-BE49-F238E27FC236}">
                <a16:creationId xmlns:a16="http://schemas.microsoft.com/office/drawing/2014/main" id="{2BD56E83-C40D-0449-50CD-95D18C057C86}"/>
              </a:ext>
            </a:extLst>
          </p:cNvPr>
          <p:cNvSpPr/>
          <p:nvPr userDrawn="1"/>
        </p:nvSpPr>
        <p:spPr>
          <a:xfrm>
            <a:off x="-1" y="-12357"/>
            <a:ext cx="12192000" cy="6870357"/>
          </a:xfrm>
          <a:prstGeom prst="rect">
            <a:avLst/>
          </a:prstGeom>
          <a:solidFill>
            <a:schemeClr val="tx1">
              <a:alpha val="505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BDA61758-4986-8159-4AB0-B60CDDF369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7244" y="474390"/>
            <a:ext cx="3449824" cy="527279"/>
          </a:xfrm>
          <a:prstGeom prst="rect">
            <a:avLst/>
          </a:prstGeom>
          <a:effectLst>
            <a:outerShdw blurRad="152296" dist="38100" dir="2700000" algn="tl" rotWithShape="0">
              <a:prstClr val="black">
                <a:alpha val="51017"/>
              </a:prstClr>
            </a:outerShdw>
          </a:effectLst>
        </p:spPr>
      </p:pic>
      <p:sp>
        <p:nvSpPr>
          <p:cNvPr id="2" name="Title 1">
            <a:extLst>
              <a:ext uri="{FF2B5EF4-FFF2-40B4-BE49-F238E27FC236}">
                <a16:creationId xmlns:a16="http://schemas.microsoft.com/office/drawing/2014/main" id="{A5D5DA9A-ADA8-5078-85E9-515F8AD2D7FB}"/>
              </a:ext>
            </a:extLst>
          </p:cNvPr>
          <p:cNvSpPr>
            <a:spLocks noGrp="1"/>
          </p:cNvSpPr>
          <p:nvPr>
            <p:ph type="ctrTitle"/>
          </p:nvPr>
        </p:nvSpPr>
        <p:spPr>
          <a:xfrm>
            <a:off x="597244" y="1841157"/>
            <a:ext cx="9144000" cy="2012724"/>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FE0512F-EE4C-39B1-3188-B79AEF6E79DB}"/>
              </a:ext>
            </a:extLst>
          </p:cNvPr>
          <p:cNvSpPr>
            <a:spLocks noGrp="1"/>
          </p:cNvSpPr>
          <p:nvPr>
            <p:ph type="subTitle" idx="1"/>
          </p:nvPr>
        </p:nvSpPr>
        <p:spPr>
          <a:xfrm>
            <a:off x="597244" y="4197919"/>
            <a:ext cx="9144000" cy="78803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EC5A83A0-B73E-93DB-D4AC-D2B710D4BF45}"/>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31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492B-4624-AC70-A08A-4105612A27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86D1C-7FE0-BC82-5DC0-6E68CAB7CE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42317-CFA3-4458-443E-122F0F460977}"/>
              </a:ext>
            </a:extLst>
          </p:cNvPr>
          <p:cNvSpPr>
            <a:spLocks noGrp="1"/>
          </p:cNvSpPr>
          <p:nvPr>
            <p:ph type="dt" sz="half" idx="10"/>
          </p:nvPr>
        </p:nvSpPr>
        <p:spPr>
          <a:xfrm>
            <a:off x="838200" y="6356350"/>
            <a:ext cx="2743200" cy="365125"/>
          </a:xfrm>
          <a:prstGeom prst="rect">
            <a:avLst/>
          </a:prstGeom>
        </p:spPr>
        <p:txBody>
          <a:bodyPr/>
          <a:lstStyle/>
          <a:p>
            <a:fld id="{BE6FA119-A864-BC46-B46D-4328D8A77B46}" type="datetimeFigureOut">
              <a:rPr lang="en-US" smtClean="0"/>
              <a:t>10/3/2024</a:t>
            </a:fld>
            <a:endParaRPr lang="en-US"/>
          </a:p>
        </p:txBody>
      </p:sp>
      <p:sp>
        <p:nvSpPr>
          <p:cNvPr id="5" name="Footer Placeholder 4">
            <a:extLst>
              <a:ext uri="{FF2B5EF4-FFF2-40B4-BE49-F238E27FC236}">
                <a16:creationId xmlns:a16="http://schemas.microsoft.com/office/drawing/2014/main" id="{ED014C80-B2B0-CD3D-6B33-3CA5D30C8A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05242-9292-FB0B-9359-F1B6794AF97A}"/>
              </a:ext>
            </a:extLst>
          </p:cNvPr>
          <p:cNvSpPr>
            <a:spLocks noGrp="1"/>
          </p:cNvSpPr>
          <p:nvPr>
            <p:ph type="sldNum" sz="quarter" idx="12"/>
          </p:nvPr>
        </p:nvSpPr>
        <p:spPr>
          <a:xfrm>
            <a:off x="8610600" y="6356350"/>
            <a:ext cx="2743200" cy="365125"/>
          </a:xfrm>
          <a:prstGeom prst="rect">
            <a:avLst/>
          </a:prstGeom>
        </p:spPr>
        <p:txBody>
          <a:bodyPr/>
          <a:lstStyle/>
          <a:p>
            <a:fld id="{40E1EBC7-2B56-8548-81DB-44623A8E8CFC}" type="slidenum">
              <a:rPr lang="en-US" smtClean="0"/>
              <a:t>‹#›</a:t>
            </a:fld>
            <a:endParaRPr lang="en-US"/>
          </a:p>
        </p:txBody>
      </p:sp>
    </p:spTree>
    <p:extLst>
      <p:ext uri="{BB962C8B-B14F-4D97-AF65-F5344CB8AC3E}">
        <p14:creationId xmlns:p14="http://schemas.microsoft.com/office/powerpoint/2010/main" val="310847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3DA5C-B577-8C58-780F-BD4D5629CD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2F9BA4-B80C-6369-F37E-6EE30B7513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D410E-A038-E759-4793-DE48BF943759}"/>
              </a:ext>
            </a:extLst>
          </p:cNvPr>
          <p:cNvSpPr>
            <a:spLocks noGrp="1"/>
          </p:cNvSpPr>
          <p:nvPr>
            <p:ph type="dt" sz="half" idx="10"/>
          </p:nvPr>
        </p:nvSpPr>
        <p:spPr>
          <a:xfrm>
            <a:off x="838200" y="6356350"/>
            <a:ext cx="2743200" cy="365125"/>
          </a:xfrm>
          <a:prstGeom prst="rect">
            <a:avLst/>
          </a:prstGeom>
        </p:spPr>
        <p:txBody>
          <a:bodyPr/>
          <a:lstStyle/>
          <a:p>
            <a:fld id="{BE6FA119-A864-BC46-B46D-4328D8A77B46}" type="datetimeFigureOut">
              <a:rPr lang="en-US" smtClean="0"/>
              <a:t>10/3/2024</a:t>
            </a:fld>
            <a:endParaRPr lang="en-US"/>
          </a:p>
        </p:txBody>
      </p:sp>
      <p:sp>
        <p:nvSpPr>
          <p:cNvPr id="5" name="Footer Placeholder 4">
            <a:extLst>
              <a:ext uri="{FF2B5EF4-FFF2-40B4-BE49-F238E27FC236}">
                <a16:creationId xmlns:a16="http://schemas.microsoft.com/office/drawing/2014/main" id="{25993A67-EC90-4330-8426-744B0CAC7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369C86-A201-D2E8-5125-C8A449F3194B}"/>
              </a:ext>
            </a:extLst>
          </p:cNvPr>
          <p:cNvSpPr>
            <a:spLocks noGrp="1"/>
          </p:cNvSpPr>
          <p:nvPr>
            <p:ph type="sldNum" sz="quarter" idx="12"/>
          </p:nvPr>
        </p:nvSpPr>
        <p:spPr>
          <a:xfrm>
            <a:off x="8610600" y="6356350"/>
            <a:ext cx="2743200" cy="365125"/>
          </a:xfrm>
          <a:prstGeom prst="rect">
            <a:avLst/>
          </a:prstGeom>
        </p:spPr>
        <p:txBody>
          <a:bodyPr/>
          <a:lstStyle/>
          <a:p>
            <a:fld id="{40E1EBC7-2B56-8548-81DB-44623A8E8CFC}" type="slidenum">
              <a:rPr lang="en-US" smtClean="0"/>
              <a:t>‹#›</a:t>
            </a:fld>
            <a:endParaRPr lang="en-US"/>
          </a:p>
        </p:txBody>
      </p:sp>
    </p:spTree>
    <p:extLst>
      <p:ext uri="{BB962C8B-B14F-4D97-AF65-F5344CB8AC3E}">
        <p14:creationId xmlns:p14="http://schemas.microsoft.com/office/powerpoint/2010/main" val="3602636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B484F-6326-8C16-7C16-739963A12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6EEAC-4A83-4D43-4EF7-95891E465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168E3262-99BE-0327-B803-22A61287F3C5}"/>
              </a:ext>
            </a:extLst>
          </p:cNvPr>
          <p:cNvSpPr/>
          <p:nvPr userDrawn="1"/>
        </p:nvSpPr>
        <p:spPr>
          <a:xfrm>
            <a:off x="-2106827" y="5977496"/>
            <a:ext cx="3842952" cy="3842952"/>
          </a:xfrm>
          <a:prstGeom prst="ellipse">
            <a:avLst/>
          </a:prstGeom>
          <a:solidFill>
            <a:schemeClr val="tx1"/>
          </a:solidFill>
          <a:ln>
            <a:noFill/>
          </a:ln>
          <a:effectLst>
            <a:glow rad="1905000">
              <a:srgbClr val="EF4226">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B8DFF47-93F2-1227-F621-51D2A63D1A67}"/>
              </a:ext>
            </a:extLst>
          </p:cNvPr>
          <p:cNvSpPr>
            <a:spLocks/>
          </p:cNvSpPr>
          <p:nvPr userDrawn="1"/>
        </p:nvSpPr>
        <p:spPr>
          <a:xfrm>
            <a:off x="11129319" y="-2508422"/>
            <a:ext cx="3842952" cy="3842952"/>
          </a:xfrm>
          <a:prstGeom prst="ellipse">
            <a:avLst/>
          </a:prstGeom>
          <a:solidFill>
            <a:schemeClr val="tx1"/>
          </a:solidFill>
          <a:ln>
            <a:noFill/>
          </a:ln>
          <a:effectLst>
            <a:glow rad="1905000">
              <a:srgbClr val="217AA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25C92-2E01-3F53-F66E-92D23155194B}"/>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6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black rectangle with red and blue lights&#10;&#10;Description automatically generated">
            <a:extLst>
              <a:ext uri="{FF2B5EF4-FFF2-40B4-BE49-F238E27FC236}">
                <a16:creationId xmlns:a16="http://schemas.microsoft.com/office/drawing/2014/main" id="{ADDF798B-C960-73FB-3FF9-7CB3DF5F6A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FEAE50-B7AC-DCD8-7743-1E8D84C01C70}"/>
              </a:ext>
            </a:extLst>
          </p:cNvPr>
          <p:cNvSpPr>
            <a:spLocks noGrp="1"/>
          </p:cNvSpPr>
          <p:nvPr>
            <p:ph type="title"/>
          </p:nvPr>
        </p:nvSpPr>
        <p:spPr>
          <a:xfrm>
            <a:off x="1804086" y="1210962"/>
            <a:ext cx="8575590" cy="4423719"/>
          </a:xfrm>
        </p:spPr>
        <p:txBody>
          <a:bodyPr anchor="ctr"/>
          <a:lstStyle>
            <a:lvl1pPr algn="ctr">
              <a:defRPr sz="6000"/>
            </a:lvl1pPr>
          </a:lstStyle>
          <a:p>
            <a:r>
              <a:rPr lang="en-US"/>
              <a:t>Click to edit Master title style</a:t>
            </a:r>
          </a:p>
        </p:txBody>
      </p:sp>
      <p:pic>
        <p:nvPicPr>
          <p:cNvPr id="10" name="Picture 9" descr="A close up of a sign&#10;&#10;Description automatically generated">
            <a:extLst>
              <a:ext uri="{FF2B5EF4-FFF2-40B4-BE49-F238E27FC236}">
                <a16:creationId xmlns:a16="http://schemas.microsoft.com/office/drawing/2014/main" id="{5E25CB00-1B05-A60F-4EDE-5F3D412ED9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8886" y="6311900"/>
            <a:ext cx="2402752" cy="367242"/>
          </a:xfrm>
          <a:prstGeom prst="rect">
            <a:avLst/>
          </a:prstGeom>
          <a:effectLst>
            <a:outerShdw blurRad="152296" dist="38100" dir="2700000" algn="tl" rotWithShape="0">
              <a:prstClr val="black">
                <a:alpha val="51017"/>
              </a:prstClr>
            </a:outerShdw>
          </a:effectLst>
        </p:spPr>
      </p:pic>
      <p:sp>
        <p:nvSpPr>
          <p:cNvPr id="5" name="TextBox 4">
            <a:extLst>
              <a:ext uri="{FF2B5EF4-FFF2-40B4-BE49-F238E27FC236}">
                <a16:creationId xmlns:a16="http://schemas.microsoft.com/office/drawing/2014/main" id="{110AE4A3-A0BA-B8C1-43BB-873185DFA297}"/>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88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6CE6-EE3E-E0FC-5A86-05993C76F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CAA11-2415-9979-3DB2-113AC1CE76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4D494-4C2A-EC2E-E2D7-F6DC7AF222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52FDE6-6D90-F41B-0E3C-DB2B28528947}"/>
              </a:ext>
            </a:extLst>
          </p:cNvPr>
          <p:cNvSpPr>
            <a:spLocks noGrp="1"/>
          </p:cNvSpPr>
          <p:nvPr>
            <p:ph type="dt" sz="half" idx="10"/>
          </p:nvPr>
        </p:nvSpPr>
        <p:spPr>
          <a:xfrm>
            <a:off x="838200" y="6356350"/>
            <a:ext cx="2743200" cy="365125"/>
          </a:xfrm>
          <a:prstGeom prst="rect">
            <a:avLst/>
          </a:prstGeom>
        </p:spPr>
        <p:txBody>
          <a:bodyPr/>
          <a:lstStyle/>
          <a:p>
            <a:fld id="{BE6FA119-A864-BC46-B46D-4328D8A77B46}" type="datetimeFigureOut">
              <a:rPr lang="en-US" smtClean="0"/>
              <a:t>10/3/2024</a:t>
            </a:fld>
            <a:endParaRPr lang="en-US"/>
          </a:p>
        </p:txBody>
      </p:sp>
      <p:sp>
        <p:nvSpPr>
          <p:cNvPr id="6" name="Footer Placeholder 5">
            <a:extLst>
              <a:ext uri="{FF2B5EF4-FFF2-40B4-BE49-F238E27FC236}">
                <a16:creationId xmlns:a16="http://schemas.microsoft.com/office/drawing/2014/main" id="{88DF531D-EFCF-9BE3-B2E4-302D345E78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68A89-8CD6-0165-7723-C6784743DFB9}"/>
              </a:ext>
            </a:extLst>
          </p:cNvPr>
          <p:cNvSpPr>
            <a:spLocks noGrp="1"/>
          </p:cNvSpPr>
          <p:nvPr>
            <p:ph type="sldNum" sz="quarter" idx="12"/>
          </p:nvPr>
        </p:nvSpPr>
        <p:spPr>
          <a:xfrm>
            <a:off x="8610600" y="6356350"/>
            <a:ext cx="2743200" cy="365125"/>
          </a:xfrm>
          <a:prstGeom prst="rect">
            <a:avLst/>
          </a:prstGeom>
        </p:spPr>
        <p:txBody>
          <a:bodyPr/>
          <a:lstStyle/>
          <a:p>
            <a:fld id="{40E1EBC7-2B56-8548-81DB-44623A8E8CFC}" type="slidenum">
              <a:rPr lang="en-US" smtClean="0"/>
              <a:t>‹#›</a:t>
            </a:fld>
            <a:endParaRPr lang="en-US"/>
          </a:p>
        </p:txBody>
      </p:sp>
      <p:sp>
        <p:nvSpPr>
          <p:cNvPr id="8" name="Oval 7">
            <a:extLst>
              <a:ext uri="{FF2B5EF4-FFF2-40B4-BE49-F238E27FC236}">
                <a16:creationId xmlns:a16="http://schemas.microsoft.com/office/drawing/2014/main" id="{A6C7F373-D861-FDAF-48DF-DE4166EAC524}"/>
              </a:ext>
            </a:extLst>
          </p:cNvPr>
          <p:cNvSpPr/>
          <p:nvPr userDrawn="1"/>
        </p:nvSpPr>
        <p:spPr>
          <a:xfrm>
            <a:off x="-2106827" y="5977496"/>
            <a:ext cx="3842952" cy="3842952"/>
          </a:xfrm>
          <a:prstGeom prst="ellipse">
            <a:avLst/>
          </a:prstGeom>
          <a:solidFill>
            <a:schemeClr val="tx1"/>
          </a:solidFill>
          <a:ln>
            <a:noFill/>
          </a:ln>
          <a:effectLst>
            <a:glow rad="1905000">
              <a:srgbClr val="EF4226">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B8C975-6F35-F21F-3DCA-0254A87B2871}"/>
              </a:ext>
            </a:extLst>
          </p:cNvPr>
          <p:cNvSpPr>
            <a:spLocks/>
          </p:cNvSpPr>
          <p:nvPr userDrawn="1"/>
        </p:nvSpPr>
        <p:spPr>
          <a:xfrm>
            <a:off x="11129319" y="-2508422"/>
            <a:ext cx="3842952" cy="3842952"/>
          </a:xfrm>
          <a:prstGeom prst="ellipse">
            <a:avLst/>
          </a:prstGeom>
          <a:solidFill>
            <a:schemeClr val="tx1"/>
          </a:solidFill>
          <a:ln>
            <a:noFill/>
          </a:ln>
          <a:effectLst>
            <a:glow rad="1905000">
              <a:srgbClr val="217AA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1399450-1753-DC9F-59C8-F642BED32490}"/>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22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03E1-A5A1-485C-FA67-20BA36B1D7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AB987-8C55-D0D4-E80D-E332355749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7BA969-31B1-A65D-8A3D-2A5851B39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1E75F-6056-89A3-0AC1-87B831301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E74DD-FB1B-7F72-88B0-9BD622B241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F248C9-C0FE-32BA-E49C-62488DFB9138}"/>
              </a:ext>
            </a:extLst>
          </p:cNvPr>
          <p:cNvSpPr>
            <a:spLocks noGrp="1"/>
          </p:cNvSpPr>
          <p:nvPr>
            <p:ph type="dt" sz="half" idx="10"/>
          </p:nvPr>
        </p:nvSpPr>
        <p:spPr>
          <a:xfrm>
            <a:off x="838200" y="6356350"/>
            <a:ext cx="2743200" cy="365125"/>
          </a:xfrm>
          <a:prstGeom prst="rect">
            <a:avLst/>
          </a:prstGeom>
        </p:spPr>
        <p:txBody>
          <a:bodyPr/>
          <a:lstStyle/>
          <a:p>
            <a:fld id="{BE6FA119-A864-BC46-B46D-4328D8A77B46}" type="datetimeFigureOut">
              <a:rPr lang="en-US" smtClean="0"/>
              <a:t>10/3/2024</a:t>
            </a:fld>
            <a:endParaRPr lang="en-US"/>
          </a:p>
        </p:txBody>
      </p:sp>
      <p:sp>
        <p:nvSpPr>
          <p:cNvPr id="8" name="Footer Placeholder 7">
            <a:extLst>
              <a:ext uri="{FF2B5EF4-FFF2-40B4-BE49-F238E27FC236}">
                <a16:creationId xmlns:a16="http://schemas.microsoft.com/office/drawing/2014/main" id="{9AAB3CD7-6B8D-9DFB-BAFC-B22F38D56A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6B52FE-0175-2290-398B-BE3D1E5BA589}"/>
              </a:ext>
            </a:extLst>
          </p:cNvPr>
          <p:cNvSpPr>
            <a:spLocks noGrp="1"/>
          </p:cNvSpPr>
          <p:nvPr>
            <p:ph type="sldNum" sz="quarter" idx="12"/>
          </p:nvPr>
        </p:nvSpPr>
        <p:spPr>
          <a:xfrm>
            <a:off x="8610600" y="6356350"/>
            <a:ext cx="2743200" cy="365125"/>
          </a:xfrm>
          <a:prstGeom prst="rect">
            <a:avLst/>
          </a:prstGeom>
        </p:spPr>
        <p:txBody>
          <a:bodyPr/>
          <a:lstStyle/>
          <a:p>
            <a:fld id="{40E1EBC7-2B56-8548-81DB-44623A8E8CFC}" type="slidenum">
              <a:rPr lang="en-US" smtClean="0"/>
              <a:t>‹#›</a:t>
            </a:fld>
            <a:endParaRPr lang="en-US"/>
          </a:p>
        </p:txBody>
      </p:sp>
      <p:sp>
        <p:nvSpPr>
          <p:cNvPr id="10" name="Oval 9">
            <a:extLst>
              <a:ext uri="{FF2B5EF4-FFF2-40B4-BE49-F238E27FC236}">
                <a16:creationId xmlns:a16="http://schemas.microsoft.com/office/drawing/2014/main" id="{E95164E4-BF55-0612-636F-E5C2339BA48C}"/>
              </a:ext>
            </a:extLst>
          </p:cNvPr>
          <p:cNvSpPr/>
          <p:nvPr userDrawn="1"/>
        </p:nvSpPr>
        <p:spPr>
          <a:xfrm>
            <a:off x="-2106827" y="5977496"/>
            <a:ext cx="3842952" cy="3842952"/>
          </a:xfrm>
          <a:prstGeom prst="ellipse">
            <a:avLst/>
          </a:prstGeom>
          <a:solidFill>
            <a:schemeClr val="tx1"/>
          </a:solidFill>
          <a:ln>
            <a:noFill/>
          </a:ln>
          <a:effectLst>
            <a:glow rad="1905000">
              <a:srgbClr val="EF4226">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5D71BB-D60D-0B8F-352D-2D816C670942}"/>
              </a:ext>
            </a:extLst>
          </p:cNvPr>
          <p:cNvSpPr>
            <a:spLocks/>
          </p:cNvSpPr>
          <p:nvPr userDrawn="1"/>
        </p:nvSpPr>
        <p:spPr>
          <a:xfrm>
            <a:off x="11129319" y="-2508422"/>
            <a:ext cx="3842952" cy="3842952"/>
          </a:xfrm>
          <a:prstGeom prst="ellipse">
            <a:avLst/>
          </a:prstGeom>
          <a:solidFill>
            <a:schemeClr val="tx1"/>
          </a:solidFill>
          <a:ln>
            <a:noFill/>
          </a:ln>
          <a:effectLst>
            <a:glow rad="1905000">
              <a:srgbClr val="217AA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D13ADA-A2FE-AD9C-6BE4-7DB91B03F362}"/>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63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F417-5B38-BD0D-F598-183F50E5DD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F0A57-56AF-6BFC-A7B9-298B6E940148}"/>
              </a:ext>
            </a:extLst>
          </p:cNvPr>
          <p:cNvSpPr>
            <a:spLocks noGrp="1"/>
          </p:cNvSpPr>
          <p:nvPr>
            <p:ph type="dt" sz="half" idx="10"/>
          </p:nvPr>
        </p:nvSpPr>
        <p:spPr>
          <a:xfrm>
            <a:off x="838200" y="6356350"/>
            <a:ext cx="2743200" cy="365125"/>
          </a:xfrm>
          <a:prstGeom prst="rect">
            <a:avLst/>
          </a:prstGeom>
        </p:spPr>
        <p:txBody>
          <a:bodyPr/>
          <a:lstStyle/>
          <a:p>
            <a:fld id="{BE6FA119-A864-BC46-B46D-4328D8A77B46}" type="datetimeFigureOut">
              <a:rPr lang="en-US" smtClean="0"/>
              <a:t>10/3/2024</a:t>
            </a:fld>
            <a:endParaRPr lang="en-US"/>
          </a:p>
        </p:txBody>
      </p:sp>
      <p:sp>
        <p:nvSpPr>
          <p:cNvPr id="4" name="Footer Placeholder 3">
            <a:extLst>
              <a:ext uri="{FF2B5EF4-FFF2-40B4-BE49-F238E27FC236}">
                <a16:creationId xmlns:a16="http://schemas.microsoft.com/office/drawing/2014/main" id="{3EFF57AC-B08E-F3D4-14DF-282CECAD35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536F73-BF49-2F7C-C44B-DCD269D0E882}"/>
              </a:ext>
            </a:extLst>
          </p:cNvPr>
          <p:cNvSpPr>
            <a:spLocks noGrp="1"/>
          </p:cNvSpPr>
          <p:nvPr>
            <p:ph type="sldNum" sz="quarter" idx="12"/>
          </p:nvPr>
        </p:nvSpPr>
        <p:spPr>
          <a:xfrm>
            <a:off x="8610600" y="6356350"/>
            <a:ext cx="2743200" cy="365125"/>
          </a:xfrm>
          <a:prstGeom prst="rect">
            <a:avLst/>
          </a:prstGeom>
        </p:spPr>
        <p:txBody>
          <a:bodyPr/>
          <a:lstStyle/>
          <a:p>
            <a:fld id="{40E1EBC7-2B56-8548-81DB-44623A8E8CFC}" type="slidenum">
              <a:rPr lang="en-US" smtClean="0"/>
              <a:t>‹#›</a:t>
            </a:fld>
            <a:endParaRPr lang="en-US"/>
          </a:p>
        </p:txBody>
      </p:sp>
      <p:sp>
        <p:nvSpPr>
          <p:cNvPr id="6" name="Oval 5">
            <a:extLst>
              <a:ext uri="{FF2B5EF4-FFF2-40B4-BE49-F238E27FC236}">
                <a16:creationId xmlns:a16="http://schemas.microsoft.com/office/drawing/2014/main" id="{4A4F01D0-4872-3EAB-3396-5F76E4BCB76D}"/>
              </a:ext>
            </a:extLst>
          </p:cNvPr>
          <p:cNvSpPr/>
          <p:nvPr userDrawn="1"/>
        </p:nvSpPr>
        <p:spPr>
          <a:xfrm>
            <a:off x="-2106827" y="5977496"/>
            <a:ext cx="3842952" cy="3842952"/>
          </a:xfrm>
          <a:prstGeom prst="ellipse">
            <a:avLst/>
          </a:prstGeom>
          <a:solidFill>
            <a:schemeClr val="tx1"/>
          </a:solidFill>
          <a:ln>
            <a:noFill/>
          </a:ln>
          <a:effectLst>
            <a:glow rad="1905000">
              <a:srgbClr val="EF4226">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5451F56-A7E9-D241-A0D9-FE7CBEC32C87}"/>
              </a:ext>
            </a:extLst>
          </p:cNvPr>
          <p:cNvSpPr>
            <a:spLocks/>
          </p:cNvSpPr>
          <p:nvPr userDrawn="1"/>
        </p:nvSpPr>
        <p:spPr>
          <a:xfrm>
            <a:off x="11129319" y="-2508422"/>
            <a:ext cx="3842952" cy="3842952"/>
          </a:xfrm>
          <a:prstGeom prst="ellipse">
            <a:avLst/>
          </a:prstGeom>
          <a:solidFill>
            <a:schemeClr val="tx1"/>
          </a:solidFill>
          <a:ln>
            <a:noFill/>
          </a:ln>
          <a:effectLst>
            <a:glow rad="1905000">
              <a:srgbClr val="217AA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622D86-395C-02DD-C035-4CDF3BEBBEB5}"/>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97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EC839D-D467-40D3-60E2-9930B041B2AB}"/>
              </a:ext>
            </a:extLst>
          </p:cNvPr>
          <p:cNvSpPr>
            <a:spLocks noGrp="1"/>
          </p:cNvSpPr>
          <p:nvPr>
            <p:ph type="dt" sz="half" idx="10"/>
          </p:nvPr>
        </p:nvSpPr>
        <p:spPr>
          <a:xfrm>
            <a:off x="838200" y="6356350"/>
            <a:ext cx="2743200" cy="365125"/>
          </a:xfrm>
          <a:prstGeom prst="rect">
            <a:avLst/>
          </a:prstGeom>
        </p:spPr>
        <p:txBody>
          <a:bodyPr/>
          <a:lstStyle/>
          <a:p>
            <a:fld id="{BE6FA119-A864-BC46-B46D-4328D8A77B46}" type="datetimeFigureOut">
              <a:rPr lang="en-US" smtClean="0"/>
              <a:t>10/3/2024</a:t>
            </a:fld>
            <a:endParaRPr lang="en-US"/>
          </a:p>
        </p:txBody>
      </p:sp>
      <p:sp>
        <p:nvSpPr>
          <p:cNvPr id="3" name="Footer Placeholder 2">
            <a:extLst>
              <a:ext uri="{FF2B5EF4-FFF2-40B4-BE49-F238E27FC236}">
                <a16:creationId xmlns:a16="http://schemas.microsoft.com/office/drawing/2014/main" id="{16902599-BAC7-3C92-EDB3-4EE77C146F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C1BE50-B081-31EE-D941-1631223B8273}"/>
              </a:ext>
            </a:extLst>
          </p:cNvPr>
          <p:cNvSpPr>
            <a:spLocks noGrp="1"/>
          </p:cNvSpPr>
          <p:nvPr>
            <p:ph type="sldNum" sz="quarter" idx="12"/>
          </p:nvPr>
        </p:nvSpPr>
        <p:spPr>
          <a:xfrm>
            <a:off x="8610600" y="6356350"/>
            <a:ext cx="2743200" cy="365125"/>
          </a:xfrm>
          <a:prstGeom prst="rect">
            <a:avLst/>
          </a:prstGeom>
        </p:spPr>
        <p:txBody>
          <a:bodyPr/>
          <a:lstStyle/>
          <a:p>
            <a:fld id="{40E1EBC7-2B56-8548-81DB-44623A8E8CFC}" type="slidenum">
              <a:rPr lang="en-US" smtClean="0"/>
              <a:t>‹#›</a:t>
            </a:fld>
            <a:endParaRPr lang="en-US"/>
          </a:p>
        </p:txBody>
      </p:sp>
      <p:sp>
        <p:nvSpPr>
          <p:cNvPr id="5" name="Oval 4">
            <a:extLst>
              <a:ext uri="{FF2B5EF4-FFF2-40B4-BE49-F238E27FC236}">
                <a16:creationId xmlns:a16="http://schemas.microsoft.com/office/drawing/2014/main" id="{CC317D9E-9C8C-C527-E472-9D9625E7346A}"/>
              </a:ext>
            </a:extLst>
          </p:cNvPr>
          <p:cNvSpPr/>
          <p:nvPr userDrawn="1"/>
        </p:nvSpPr>
        <p:spPr>
          <a:xfrm>
            <a:off x="-2106827" y="5977496"/>
            <a:ext cx="3842952" cy="3842952"/>
          </a:xfrm>
          <a:prstGeom prst="ellipse">
            <a:avLst/>
          </a:prstGeom>
          <a:solidFill>
            <a:schemeClr val="tx1"/>
          </a:solidFill>
          <a:ln>
            <a:noFill/>
          </a:ln>
          <a:effectLst>
            <a:glow rad="1905000">
              <a:srgbClr val="EF4226">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48AA9D-4968-1971-B9A0-6E020FC94CB1}"/>
              </a:ext>
            </a:extLst>
          </p:cNvPr>
          <p:cNvSpPr>
            <a:spLocks/>
          </p:cNvSpPr>
          <p:nvPr userDrawn="1"/>
        </p:nvSpPr>
        <p:spPr>
          <a:xfrm>
            <a:off x="11129319" y="-2508422"/>
            <a:ext cx="3842952" cy="3842952"/>
          </a:xfrm>
          <a:prstGeom prst="ellipse">
            <a:avLst/>
          </a:prstGeom>
          <a:solidFill>
            <a:schemeClr val="tx1"/>
          </a:solidFill>
          <a:ln>
            <a:noFill/>
          </a:ln>
          <a:effectLst>
            <a:glow rad="1905000">
              <a:srgbClr val="217AA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5A7F59-868A-DD98-C1BA-FC3A58881A1B}"/>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87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7AFD-551C-CBD4-98B9-F538D61A4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F0091-0618-43B6-F2F7-BEA75C30B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E95A1-89F3-A45A-4C94-BF3B17629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EC5726-8B97-60A1-6C17-67460CEF7B63}"/>
              </a:ext>
            </a:extLst>
          </p:cNvPr>
          <p:cNvSpPr>
            <a:spLocks noGrp="1"/>
          </p:cNvSpPr>
          <p:nvPr>
            <p:ph type="dt" sz="half" idx="10"/>
          </p:nvPr>
        </p:nvSpPr>
        <p:spPr>
          <a:xfrm>
            <a:off x="838200" y="6356350"/>
            <a:ext cx="2743200" cy="365125"/>
          </a:xfrm>
          <a:prstGeom prst="rect">
            <a:avLst/>
          </a:prstGeom>
        </p:spPr>
        <p:txBody>
          <a:bodyPr/>
          <a:lstStyle/>
          <a:p>
            <a:fld id="{BE6FA119-A864-BC46-B46D-4328D8A77B46}" type="datetimeFigureOut">
              <a:rPr lang="en-US" smtClean="0"/>
              <a:t>10/3/2024</a:t>
            </a:fld>
            <a:endParaRPr lang="en-US"/>
          </a:p>
        </p:txBody>
      </p:sp>
      <p:sp>
        <p:nvSpPr>
          <p:cNvPr id="6" name="Footer Placeholder 5">
            <a:extLst>
              <a:ext uri="{FF2B5EF4-FFF2-40B4-BE49-F238E27FC236}">
                <a16:creationId xmlns:a16="http://schemas.microsoft.com/office/drawing/2014/main" id="{4B2521EC-F268-6568-FECA-4748D5945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FEA073-B740-D4DD-7513-4DDD4FEB8B27}"/>
              </a:ext>
            </a:extLst>
          </p:cNvPr>
          <p:cNvSpPr>
            <a:spLocks noGrp="1"/>
          </p:cNvSpPr>
          <p:nvPr>
            <p:ph type="sldNum" sz="quarter" idx="12"/>
          </p:nvPr>
        </p:nvSpPr>
        <p:spPr>
          <a:xfrm>
            <a:off x="8610600" y="6356350"/>
            <a:ext cx="2743200" cy="365125"/>
          </a:xfrm>
          <a:prstGeom prst="rect">
            <a:avLst/>
          </a:prstGeom>
        </p:spPr>
        <p:txBody>
          <a:bodyPr/>
          <a:lstStyle/>
          <a:p>
            <a:fld id="{40E1EBC7-2B56-8548-81DB-44623A8E8CFC}" type="slidenum">
              <a:rPr lang="en-US" smtClean="0"/>
              <a:t>‹#›</a:t>
            </a:fld>
            <a:endParaRPr lang="en-US"/>
          </a:p>
        </p:txBody>
      </p:sp>
      <p:sp>
        <p:nvSpPr>
          <p:cNvPr id="8" name="Oval 7">
            <a:extLst>
              <a:ext uri="{FF2B5EF4-FFF2-40B4-BE49-F238E27FC236}">
                <a16:creationId xmlns:a16="http://schemas.microsoft.com/office/drawing/2014/main" id="{6E929F9D-5CF9-586C-5EC4-DD1B59E65CE7}"/>
              </a:ext>
            </a:extLst>
          </p:cNvPr>
          <p:cNvSpPr/>
          <p:nvPr userDrawn="1"/>
        </p:nvSpPr>
        <p:spPr>
          <a:xfrm>
            <a:off x="-2106827" y="5977496"/>
            <a:ext cx="3842952" cy="3842952"/>
          </a:xfrm>
          <a:prstGeom prst="ellipse">
            <a:avLst/>
          </a:prstGeom>
          <a:solidFill>
            <a:schemeClr val="tx1"/>
          </a:solidFill>
          <a:ln>
            <a:noFill/>
          </a:ln>
          <a:effectLst>
            <a:glow rad="1905000">
              <a:srgbClr val="EF4226">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F15283-D7F4-49CA-5FBB-D2FEAF49118E}"/>
              </a:ext>
            </a:extLst>
          </p:cNvPr>
          <p:cNvSpPr>
            <a:spLocks/>
          </p:cNvSpPr>
          <p:nvPr userDrawn="1"/>
        </p:nvSpPr>
        <p:spPr>
          <a:xfrm>
            <a:off x="11129319" y="-2508422"/>
            <a:ext cx="3842952" cy="3842952"/>
          </a:xfrm>
          <a:prstGeom prst="ellipse">
            <a:avLst/>
          </a:prstGeom>
          <a:solidFill>
            <a:schemeClr val="tx1"/>
          </a:solidFill>
          <a:ln>
            <a:noFill/>
          </a:ln>
          <a:effectLst>
            <a:glow rad="1905000">
              <a:srgbClr val="217AA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7EEB85A-0EC4-5218-CD10-D248DC5BB4C7}"/>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83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CE49-6FA5-3FF7-F8DB-9688A50FC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C534C-A612-0D01-5C3D-08C7313CC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B9F644-10D7-0A7F-79DB-43A761273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11635-DA66-05CC-B0F5-B48F7B4DC473}"/>
              </a:ext>
            </a:extLst>
          </p:cNvPr>
          <p:cNvSpPr>
            <a:spLocks noGrp="1"/>
          </p:cNvSpPr>
          <p:nvPr>
            <p:ph type="dt" sz="half" idx="10"/>
          </p:nvPr>
        </p:nvSpPr>
        <p:spPr>
          <a:xfrm>
            <a:off x="838200" y="6356350"/>
            <a:ext cx="2743200" cy="365125"/>
          </a:xfrm>
          <a:prstGeom prst="rect">
            <a:avLst/>
          </a:prstGeom>
        </p:spPr>
        <p:txBody>
          <a:bodyPr/>
          <a:lstStyle/>
          <a:p>
            <a:fld id="{BE6FA119-A864-BC46-B46D-4328D8A77B46}" type="datetimeFigureOut">
              <a:rPr lang="en-US" smtClean="0"/>
              <a:t>10/3/2024</a:t>
            </a:fld>
            <a:endParaRPr lang="en-US"/>
          </a:p>
        </p:txBody>
      </p:sp>
      <p:sp>
        <p:nvSpPr>
          <p:cNvPr id="6" name="Footer Placeholder 5">
            <a:extLst>
              <a:ext uri="{FF2B5EF4-FFF2-40B4-BE49-F238E27FC236}">
                <a16:creationId xmlns:a16="http://schemas.microsoft.com/office/drawing/2014/main" id="{7E042F36-2119-95A6-B34A-1757CFCC41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67CD1-6B9C-DE5E-1621-DF741E9A2777}"/>
              </a:ext>
            </a:extLst>
          </p:cNvPr>
          <p:cNvSpPr>
            <a:spLocks noGrp="1"/>
          </p:cNvSpPr>
          <p:nvPr>
            <p:ph type="sldNum" sz="quarter" idx="12"/>
          </p:nvPr>
        </p:nvSpPr>
        <p:spPr>
          <a:xfrm>
            <a:off x="8610600" y="6356350"/>
            <a:ext cx="2743200" cy="365125"/>
          </a:xfrm>
          <a:prstGeom prst="rect">
            <a:avLst/>
          </a:prstGeom>
        </p:spPr>
        <p:txBody>
          <a:bodyPr/>
          <a:lstStyle/>
          <a:p>
            <a:fld id="{40E1EBC7-2B56-8548-81DB-44623A8E8CFC}" type="slidenum">
              <a:rPr lang="en-US" smtClean="0"/>
              <a:t>‹#›</a:t>
            </a:fld>
            <a:endParaRPr lang="en-US"/>
          </a:p>
        </p:txBody>
      </p:sp>
      <p:sp>
        <p:nvSpPr>
          <p:cNvPr id="8" name="Oval 7">
            <a:extLst>
              <a:ext uri="{FF2B5EF4-FFF2-40B4-BE49-F238E27FC236}">
                <a16:creationId xmlns:a16="http://schemas.microsoft.com/office/drawing/2014/main" id="{A5DD912E-D493-5394-0D18-D94F72932CD5}"/>
              </a:ext>
            </a:extLst>
          </p:cNvPr>
          <p:cNvSpPr/>
          <p:nvPr userDrawn="1"/>
        </p:nvSpPr>
        <p:spPr>
          <a:xfrm>
            <a:off x="-2106827" y="5977496"/>
            <a:ext cx="3842952" cy="3842952"/>
          </a:xfrm>
          <a:prstGeom prst="ellipse">
            <a:avLst/>
          </a:prstGeom>
          <a:solidFill>
            <a:schemeClr val="tx1"/>
          </a:solidFill>
          <a:ln>
            <a:noFill/>
          </a:ln>
          <a:effectLst>
            <a:glow rad="1905000">
              <a:srgbClr val="EF4226">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29E56C-DF32-86FE-3360-04807EA098A8}"/>
              </a:ext>
            </a:extLst>
          </p:cNvPr>
          <p:cNvSpPr>
            <a:spLocks/>
          </p:cNvSpPr>
          <p:nvPr userDrawn="1"/>
        </p:nvSpPr>
        <p:spPr>
          <a:xfrm>
            <a:off x="11129319" y="-2508422"/>
            <a:ext cx="3842952" cy="3842952"/>
          </a:xfrm>
          <a:prstGeom prst="ellipse">
            <a:avLst/>
          </a:prstGeom>
          <a:solidFill>
            <a:schemeClr val="tx1"/>
          </a:solidFill>
          <a:ln>
            <a:noFill/>
          </a:ln>
          <a:effectLst>
            <a:glow rad="1905000">
              <a:srgbClr val="217AAE"/>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15F6BF-3186-2D55-669E-CDB768765BEF}"/>
              </a:ext>
            </a:extLst>
          </p:cNvPr>
          <p:cNvSpPr txBox="1"/>
          <p:nvPr userDrawn="1"/>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506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A0029"/>
            </a:gs>
            <a:gs pos="100000">
              <a:schemeClr val="tx1"/>
            </a:gs>
          </a:gsLst>
          <a:lin ang="5400000" scaled="1"/>
        </a:gradFill>
        <a:effectLst/>
      </p:bgPr>
    </p:bg>
    <p:spTree>
      <p:nvGrpSpPr>
        <p:cNvPr id="1" name=""/>
        <p:cNvGrpSpPr/>
        <p:nvPr/>
      </p:nvGrpSpPr>
      <p:grpSpPr>
        <a:xfrm>
          <a:off x="0" y="0"/>
          <a:ext cx="0" cy="0"/>
          <a:chOff x="0" y="0"/>
          <a:chExt cx="0" cy="0"/>
        </a:xfrm>
      </p:grpSpPr>
      <p:pic>
        <p:nvPicPr>
          <p:cNvPr id="10" name="Picture 9" descr="A black background with white dots&#10;&#10;Description automatically generated">
            <a:extLst>
              <a:ext uri="{FF2B5EF4-FFF2-40B4-BE49-F238E27FC236}">
                <a16:creationId xmlns:a16="http://schemas.microsoft.com/office/drawing/2014/main" id="{6A31DA6E-F0D8-A978-A388-A7AC7E2B288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A037BFC-6E99-38C0-7586-7F8B1808C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F42D8B-8DE8-8AD2-08BD-72931B03FE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sign&#10;&#10;Description automatically generated">
            <a:extLst>
              <a:ext uri="{FF2B5EF4-FFF2-40B4-BE49-F238E27FC236}">
                <a16:creationId xmlns:a16="http://schemas.microsoft.com/office/drawing/2014/main" id="{7AA62215-72E7-85EB-7B97-143A7DE643E5}"/>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568886" y="6311900"/>
            <a:ext cx="2402752" cy="367242"/>
          </a:xfrm>
          <a:prstGeom prst="rect">
            <a:avLst/>
          </a:prstGeom>
          <a:effectLst>
            <a:outerShdw blurRad="152296" dist="38100" dir="2700000" algn="tl" rotWithShape="0">
              <a:prstClr val="black">
                <a:alpha val="51017"/>
              </a:prstClr>
            </a:outerShdw>
          </a:effectLst>
        </p:spPr>
      </p:pic>
    </p:spTree>
    <p:extLst>
      <p:ext uri="{BB962C8B-B14F-4D97-AF65-F5344CB8AC3E}">
        <p14:creationId xmlns:p14="http://schemas.microsoft.com/office/powerpoint/2010/main" val="2139642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1.png"/><Relationship Id="rId26" Type="http://schemas.microsoft.com/office/2007/relationships/hdphoto" Target="../media/hdphoto7.wdp"/><Relationship Id="rId3" Type="http://schemas.openxmlformats.org/officeDocument/2006/relationships/image" Target="../media/image37.png"/><Relationship Id="rId21" Type="http://schemas.openxmlformats.org/officeDocument/2006/relationships/image" Target="../media/image53.svg"/><Relationship Id="rId7" Type="http://schemas.openxmlformats.org/officeDocument/2006/relationships/image" Target="../media/image41.png"/><Relationship Id="rId12" Type="http://schemas.openxmlformats.org/officeDocument/2006/relationships/image" Target="../media/image46.png"/><Relationship Id="rId17" Type="http://schemas.microsoft.com/office/2007/relationships/hdphoto" Target="../media/hdphoto4.wdp"/><Relationship Id="rId25" Type="http://schemas.openxmlformats.org/officeDocument/2006/relationships/image" Target="../media/image55.png"/><Relationship Id="rId2" Type="http://schemas.openxmlformats.org/officeDocument/2006/relationships/notesSlide" Target="../notesSlides/notesSlide12.xml"/><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4.png"/><Relationship Id="rId5" Type="http://schemas.openxmlformats.org/officeDocument/2006/relationships/image" Target="../media/image39.svg"/><Relationship Id="rId15" Type="http://schemas.openxmlformats.org/officeDocument/2006/relationships/image" Target="../media/image49.svg"/><Relationship Id="rId23" Type="http://schemas.microsoft.com/office/2007/relationships/hdphoto" Target="../media/hdphoto6.wdp"/><Relationship Id="rId28" Type="http://schemas.microsoft.com/office/2007/relationships/hdphoto" Target="../media/hdphoto8.wdp"/><Relationship Id="rId10" Type="http://schemas.openxmlformats.org/officeDocument/2006/relationships/image" Target="../media/image44.svg"/><Relationship Id="rId19" Type="http://schemas.microsoft.com/office/2007/relationships/hdphoto" Target="../media/hdphoto5.wdp"/><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16.png"/><Relationship Id="rId27"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8.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emf"/><Relationship Id="rId12" Type="http://schemas.openxmlformats.org/officeDocument/2006/relationships/image" Target="../media/image63.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emf"/><Relationship Id="rId4" Type="http://schemas.microsoft.com/office/2007/relationships/hdphoto" Target="../media/hdphoto9.wdp"/><Relationship Id="rId9"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7.png"/><Relationship Id="rId3" Type="http://schemas.openxmlformats.org/officeDocument/2006/relationships/image" Target="../media/image60.png"/><Relationship Id="rId7" Type="http://schemas.microsoft.com/office/2007/relationships/hdphoto" Target="../media/hdphoto12.wdp"/><Relationship Id="rId12" Type="http://schemas.openxmlformats.org/officeDocument/2006/relationships/image" Target="../media/image63.svg"/><Relationship Id="rId17" Type="http://schemas.openxmlformats.org/officeDocument/2006/relationships/image" Target="../media/image59.emf"/><Relationship Id="rId2" Type="http://schemas.openxmlformats.org/officeDocument/2006/relationships/notesSlide" Target="../notesSlides/notesSlide15.xml"/><Relationship Id="rId16" Type="http://schemas.microsoft.com/office/2007/relationships/hdphoto" Target="../media/hdphoto10.wdp"/><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62.png"/><Relationship Id="rId5" Type="http://schemas.openxmlformats.org/officeDocument/2006/relationships/image" Target="../media/image61.emf"/><Relationship Id="rId15" Type="http://schemas.openxmlformats.org/officeDocument/2006/relationships/image" Target="../media/image58.png"/><Relationship Id="rId10" Type="http://schemas.openxmlformats.org/officeDocument/2006/relationships/image" Target="../media/image65.emf"/><Relationship Id="rId4" Type="http://schemas.microsoft.com/office/2007/relationships/hdphoto" Target="../media/hdphoto11.wdp"/><Relationship Id="rId9" Type="http://schemas.microsoft.com/office/2007/relationships/hdphoto" Target="../media/hdphoto13.wdp"/><Relationship Id="rId14" Type="http://schemas.microsoft.com/office/2007/relationships/hdphoto" Target="../media/hdphoto9.wdp"/></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15.wdp"/><Relationship Id="rId18" Type="http://schemas.openxmlformats.org/officeDocument/2006/relationships/image" Target="../media/image70.png"/><Relationship Id="rId26" Type="http://schemas.openxmlformats.org/officeDocument/2006/relationships/image" Target="../media/image59.emf"/><Relationship Id="rId3" Type="http://schemas.openxmlformats.org/officeDocument/2006/relationships/image" Target="../media/image60.png"/><Relationship Id="rId21" Type="http://schemas.openxmlformats.org/officeDocument/2006/relationships/image" Target="../media/image63.svg"/><Relationship Id="rId7" Type="http://schemas.microsoft.com/office/2007/relationships/hdphoto" Target="../media/hdphoto4.wdp"/><Relationship Id="rId12" Type="http://schemas.microsoft.com/office/2007/relationships/hdphoto" Target="../media/hdphoto14.wdp"/><Relationship Id="rId17" Type="http://schemas.microsoft.com/office/2007/relationships/hdphoto" Target="../media/hdphoto16.wdp"/><Relationship Id="rId25" Type="http://schemas.microsoft.com/office/2007/relationships/hdphoto" Target="../media/hdphoto10.wdp"/><Relationship Id="rId2" Type="http://schemas.openxmlformats.org/officeDocument/2006/relationships/notesSlide" Target="../notesSlides/notesSlide16.xml"/><Relationship Id="rId16" Type="http://schemas.openxmlformats.org/officeDocument/2006/relationships/image" Target="../media/image69.png"/><Relationship Id="rId20"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66.png"/><Relationship Id="rId24" Type="http://schemas.openxmlformats.org/officeDocument/2006/relationships/image" Target="../media/image58.png"/><Relationship Id="rId5" Type="http://schemas.openxmlformats.org/officeDocument/2006/relationships/image" Target="../media/image61.emf"/><Relationship Id="rId15" Type="http://schemas.openxmlformats.org/officeDocument/2006/relationships/image" Target="../media/image68.svg"/><Relationship Id="rId23" Type="http://schemas.microsoft.com/office/2007/relationships/hdphoto" Target="../media/hdphoto9.wdp"/><Relationship Id="rId10" Type="http://schemas.openxmlformats.org/officeDocument/2006/relationships/image" Target="../media/image65.emf"/><Relationship Id="rId19" Type="http://schemas.microsoft.com/office/2007/relationships/hdphoto" Target="../media/hdphoto17.wdp"/><Relationship Id="rId4" Type="http://schemas.microsoft.com/office/2007/relationships/hdphoto" Target="../media/hdphoto11.wdp"/><Relationship Id="rId9" Type="http://schemas.microsoft.com/office/2007/relationships/hdphoto" Target="../media/hdphoto13.wdp"/><Relationship Id="rId14" Type="http://schemas.openxmlformats.org/officeDocument/2006/relationships/image" Target="../media/image67.png"/><Relationship Id="rId22"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836B-DF24-0777-7753-90E181E5D4C1}"/>
              </a:ext>
            </a:extLst>
          </p:cNvPr>
          <p:cNvSpPr>
            <a:spLocks noGrp="1"/>
          </p:cNvSpPr>
          <p:nvPr>
            <p:ph type="ctrTitle"/>
          </p:nvPr>
        </p:nvSpPr>
        <p:spPr>
          <a:xfrm>
            <a:off x="597244" y="1841157"/>
            <a:ext cx="10938730" cy="2012724"/>
          </a:xfrm>
        </p:spPr>
        <p:txBody>
          <a:bodyPr/>
          <a:lstStyle/>
          <a:p>
            <a:r>
              <a:rPr lang="en-US"/>
              <a:t>Redefining Data Protection</a:t>
            </a:r>
          </a:p>
        </p:txBody>
      </p:sp>
      <p:sp>
        <p:nvSpPr>
          <p:cNvPr id="3" name="Subtitle 2">
            <a:extLst>
              <a:ext uri="{FF2B5EF4-FFF2-40B4-BE49-F238E27FC236}">
                <a16:creationId xmlns:a16="http://schemas.microsoft.com/office/drawing/2014/main" id="{73594CC9-2065-C03A-63A7-5AC486BD6153}"/>
              </a:ext>
            </a:extLst>
          </p:cNvPr>
          <p:cNvSpPr>
            <a:spLocks noGrp="1"/>
          </p:cNvSpPr>
          <p:nvPr>
            <p:ph type="subTitle" idx="1"/>
          </p:nvPr>
        </p:nvSpPr>
        <p:spPr/>
        <p:txBody>
          <a:bodyPr/>
          <a:lstStyle/>
          <a:p>
            <a:r>
              <a:rPr lang="en-US"/>
              <a:t>Rod Mathews</a:t>
            </a:r>
            <a:br>
              <a:rPr lang="en-US"/>
            </a:br>
            <a:r>
              <a:rPr lang="en-US"/>
              <a:t>CEO, </a:t>
            </a:r>
            <a:r>
              <a:rPr lang="en-US" err="1"/>
              <a:t>Axcient</a:t>
            </a:r>
            <a:endParaRPr lang="en-US"/>
          </a:p>
        </p:txBody>
      </p:sp>
    </p:spTree>
    <p:extLst>
      <p:ext uri="{BB962C8B-B14F-4D97-AF65-F5344CB8AC3E}">
        <p14:creationId xmlns:p14="http://schemas.microsoft.com/office/powerpoint/2010/main" val="439261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0836B-DF24-0777-7753-90E181E5D4C1}"/>
              </a:ext>
            </a:extLst>
          </p:cNvPr>
          <p:cNvSpPr>
            <a:spLocks noGrp="1"/>
          </p:cNvSpPr>
          <p:nvPr>
            <p:ph type="ctrTitle"/>
          </p:nvPr>
        </p:nvSpPr>
        <p:spPr>
          <a:xfrm>
            <a:off x="597243" y="1841157"/>
            <a:ext cx="10607673" cy="2012724"/>
          </a:xfrm>
        </p:spPr>
        <p:txBody>
          <a:bodyPr/>
          <a:lstStyle/>
          <a:p>
            <a:r>
              <a:rPr lang="en-US" b="0" i="0">
                <a:effectLst/>
              </a:rPr>
              <a:t>Cloud Protection &amp; </a:t>
            </a:r>
            <a:br>
              <a:rPr lang="en-US" b="0" i="0">
                <a:effectLst/>
              </a:rPr>
            </a:br>
            <a:r>
              <a:rPr lang="en-US" b="0" i="0">
                <a:effectLst/>
              </a:rPr>
              <a:t>Hybrid Cloud</a:t>
            </a:r>
            <a:endParaRPr lang="en-US"/>
          </a:p>
        </p:txBody>
      </p:sp>
      <p:sp>
        <p:nvSpPr>
          <p:cNvPr id="3" name="Subtitle 2">
            <a:extLst>
              <a:ext uri="{FF2B5EF4-FFF2-40B4-BE49-F238E27FC236}">
                <a16:creationId xmlns:a16="http://schemas.microsoft.com/office/drawing/2014/main" id="{73594CC9-2065-C03A-63A7-5AC486BD6153}"/>
              </a:ext>
            </a:extLst>
          </p:cNvPr>
          <p:cNvSpPr>
            <a:spLocks noGrp="1"/>
          </p:cNvSpPr>
          <p:nvPr>
            <p:ph type="subTitle" idx="1"/>
          </p:nvPr>
        </p:nvSpPr>
        <p:spPr/>
        <p:txBody>
          <a:bodyPr>
            <a:normAutofit fontScale="92500" lnSpcReduction="10000"/>
          </a:bodyPr>
          <a:lstStyle/>
          <a:p>
            <a:r>
              <a:rPr lang="en-US"/>
              <a:t>Kevin Hoffman, CTO and Co-founder, </a:t>
            </a:r>
            <a:r>
              <a:rPr lang="en-US" err="1"/>
              <a:t>Axcient</a:t>
            </a:r>
            <a:endParaRPr lang="en-US"/>
          </a:p>
          <a:p>
            <a:r>
              <a:rPr lang="en-US"/>
              <a:t>Adam </a:t>
            </a:r>
            <a:r>
              <a:rPr lang="en-US" err="1"/>
              <a:t>Preeo</a:t>
            </a:r>
            <a:r>
              <a:rPr lang="en-US"/>
              <a:t>, VP, Product, </a:t>
            </a:r>
            <a:r>
              <a:rPr lang="en-US" err="1"/>
              <a:t>Axcient</a:t>
            </a:r>
            <a:endParaRPr lang="en-US"/>
          </a:p>
        </p:txBody>
      </p:sp>
    </p:spTree>
    <p:extLst>
      <p:ext uri="{BB962C8B-B14F-4D97-AF65-F5344CB8AC3E}">
        <p14:creationId xmlns:p14="http://schemas.microsoft.com/office/powerpoint/2010/main" val="2830876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648E-B768-2B0F-74BC-62F9989645A3}"/>
              </a:ext>
            </a:extLst>
          </p:cNvPr>
          <p:cNvSpPr>
            <a:spLocks noGrp="1"/>
          </p:cNvSpPr>
          <p:nvPr>
            <p:ph type="title"/>
          </p:nvPr>
        </p:nvSpPr>
        <p:spPr/>
        <p:txBody>
          <a:bodyPr/>
          <a:lstStyle/>
          <a:p>
            <a:r>
              <a:rPr lang="en-US">
                <a:latin typeface="Arial"/>
                <a:cs typeface="Arial"/>
              </a:rPr>
              <a:t>Thematic Vision</a:t>
            </a:r>
            <a:endParaRPr lang="en-US"/>
          </a:p>
        </p:txBody>
      </p:sp>
      <p:sp>
        <p:nvSpPr>
          <p:cNvPr id="3" name="Content Placeholder 2">
            <a:extLst>
              <a:ext uri="{FF2B5EF4-FFF2-40B4-BE49-F238E27FC236}">
                <a16:creationId xmlns:a16="http://schemas.microsoft.com/office/drawing/2014/main" id="{22DDE7BC-1BEB-60BA-924B-51ECA4A40134}"/>
              </a:ext>
            </a:extLst>
          </p:cNvPr>
          <p:cNvSpPr>
            <a:spLocks noGrp="1"/>
          </p:cNvSpPr>
          <p:nvPr>
            <p:ph sz="half" idx="1"/>
          </p:nvPr>
        </p:nvSpPr>
        <p:spPr>
          <a:xfrm>
            <a:off x="838199" y="2868105"/>
            <a:ext cx="10794477" cy="1121789"/>
          </a:xfrm>
          <a:effectLst/>
        </p:spPr>
        <p:txBody>
          <a:bodyPr vert="horz" lIns="91440" tIns="45720" rIns="91440" bIns="45720" rtlCol="0" anchor="t">
            <a:normAutofit/>
          </a:bodyPr>
          <a:lstStyle/>
          <a:p>
            <a:pPr marL="0" indent="0">
              <a:buNone/>
            </a:pPr>
            <a:r>
              <a:rPr lang="en-US" sz="6000" b="1">
                <a:gradFill flip="none" rotWithShape="1">
                  <a:gsLst>
                    <a:gs pos="0">
                      <a:srgbClr val="EF4226"/>
                    </a:gs>
                    <a:gs pos="100000">
                      <a:schemeClr val="accent4"/>
                    </a:gs>
                  </a:gsLst>
                  <a:lin ang="0" scaled="1"/>
                  <a:tileRect/>
                </a:gradFill>
                <a:effectLst>
                  <a:reflection blurRad="187452" stA="26088" endPos="72541" dir="5400000" sy="-100000" algn="bl" rotWithShape="0"/>
                </a:effectLst>
                <a:latin typeface="Arial"/>
                <a:cs typeface="Arial"/>
              </a:rPr>
              <a:t>Cloud Protection &amp; Recovery</a:t>
            </a:r>
          </a:p>
        </p:txBody>
      </p:sp>
    </p:spTree>
    <p:extLst>
      <p:ext uri="{BB962C8B-B14F-4D97-AF65-F5344CB8AC3E}">
        <p14:creationId xmlns:p14="http://schemas.microsoft.com/office/powerpoint/2010/main" val="177259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06D1-427C-B3AB-E6F9-5C992FFEF5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87E66A2-D8B1-4D0D-2D17-527700F0A740}"/>
              </a:ext>
            </a:extLst>
          </p:cNvPr>
          <p:cNvSpPr/>
          <p:nvPr/>
        </p:nvSpPr>
        <p:spPr>
          <a:xfrm>
            <a:off x="0" y="3978110"/>
            <a:ext cx="12192000" cy="2879889"/>
          </a:xfrm>
          <a:prstGeom prst="rect">
            <a:avLst/>
          </a:prstGeom>
          <a:gradFill flip="none" rotWithShape="1">
            <a:gsLst>
              <a:gs pos="0">
                <a:srgbClr val="EF4226">
                  <a:alpha val="80000"/>
                </a:srgbClr>
              </a:gs>
              <a:gs pos="100000">
                <a:schemeClr val="accent4">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D981DA-1E01-6A95-D2C7-914BE028E931}"/>
              </a:ext>
            </a:extLst>
          </p:cNvPr>
          <p:cNvSpPr>
            <a:spLocks noGrp="1"/>
          </p:cNvSpPr>
          <p:nvPr>
            <p:ph type="title"/>
          </p:nvPr>
        </p:nvSpPr>
        <p:spPr/>
        <p:txBody>
          <a:bodyPr/>
          <a:lstStyle/>
          <a:p>
            <a:r>
              <a:rPr lang="en-US">
                <a:latin typeface="Arial"/>
                <a:cs typeface="Arial"/>
              </a:rPr>
              <a:t>Thematic Vision</a:t>
            </a:r>
            <a:endParaRPr lang="en-US"/>
          </a:p>
        </p:txBody>
      </p:sp>
      <p:pic>
        <p:nvPicPr>
          <p:cNvPr id="5" name="Picture 4">
            <a:extLst>
              <a:ext uri="{FF2B5EF4-FFF2-40B4-BE49-F238E27FC236}">
                <a16:creationId xmlns:a16="http://schemas.microsoft.com/office/drawing/2014/main" id="{F43F7EFD-BD08-6DCF-26D1-C24F63BE2D2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18180" y="1490713"/>
            <a:ext cx="3755640" cy="5002162"/>
          </a:xfrm>
          <a:prstGeom prst="rect">
            <a:avLst/>
          </a:prstGeom>
          <a:effectLst>
            <a:glow rad="63500">
              <a:schemeClr val="bg1">
                <a:alpha val="40000"/>
              </a:schemeClr>
            </a:glow>
          </a:effectLst>
        </p:spPr>
      </p:pic>
    </p:spTree>
    <p:extLst>
      <p:ext uri="{BB962C8B-B14F-4D97-AF65-F5344CB8AC3E}">
        <p14:creationId xmlns:p14="http://schemas.microsoft.com/office/powerpoint/2010/main" val="308484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98961-34AD-6559-17DB-7FE625638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ACEC45-5D44-3EC2-04A7-6AD0D72CC44C}"/>
              </a:ext>
            </a:extLst>
          </p:cNvPr>
          <p:cNvSpPr>
            <a:spLocks noGrp="1"/>
          </p:cNvSpPr>
          <p:nvPr>
            <p:ph type="title"/>
          </p:nvPr>
        </p:nvSpPr>
        <p:spPr/>
        <p:txBody>
          <a:bodyPr/>
          <a:lstStyle/>
          <a:p>
            <a:r>
              <a:rPr lang="en-US">
                <a:latin typeface="Arial"/>
                <a:cs typeface="Arial"/>
              </a:rPr>
              <a:t>Thematic Vision</a:t>
            </a:r>
            <a:endParaRPr lang="en-US"/>
          </a:p>
        </p:txBody>
      </p:sp>
      <p:sp>
        <p:nvSpPr>
          <p:cNvPr id="6" name="Content Placeholder 2">
            <a:extLst>
              <a:ext uri="{FF2B5EF4-FFF2-40B4-BE49-F238E27FC236}">
                <a16:creationId xmlns:a16="http://schemas.microsoft.com/office/drawing/2014/main" id="{81CC8F06-BA2E-0E71-AA80-E4371B0EE7C8}"/>
              </a:ext>
            </a:extLst>
          </p:cNvPr>
          <p:cNvSpPr>
            <a:spLocks noGrp="1"/>
          </p:cNvSpPr>
          <p:nvPr>
            <p:ph sz="half" idx="1"/>
          </p:nvPr>
        </p:nvSpPr>
        <p:spPr>
          <a:xfrm>
            <a:off x="838200" y="2745556"/>
            <a:ext cx="10794477" cy="1883004"/>
          </a:xfrm>
          <a:effectLst/>
        </p:spPr>
        <p:txBody>
          <a:bodyPr vert="horz" lIns="91440" tIns="45720" rIns="91440" bIns="45720" rtlCol="0" anchor="t">
            <a:normAutofit fontScale="92500"/>
          </a:bodyPr>
          <a:lstStyle/>
          <a:p>
            <a:pPr marL="0" indent="0">
              <a:buNone/>
            </a:pPr>
            <a:r>
              <a:rPr lang="en-US" sz="9600" b="1">
                <a:gradFill flip="none" rotWithShape="1">
                  <a:gsLst>
                    <a:gs pos="0">
                      <a:srgbClr val="EF4226"/>
                    </a:gs>
                    <a:gs pos="100000">
                      <a:schemeClr val="accent4"/>
                    </a:gs>
                  </a:gsLst>
                  <a:lin ang="0" scaled="1"/>
                  <a:tileRect/>
                </a:gradFill>
                <a:effectLst>
                  <a:reflection blurRad="187452" stA="26088" endPos="72541" dir="5400000" sy="-100000" algn="bl" rotWithShape="0"/>
                </a:effectLst>
                <a:latin typeface="Arial"/>
                <a:cs typeface="Arial"/>
              </a:rPr>
              <a:t>Painless Recovery</a:t>
            </a:r>
          </a:p>
        </p:txBody>
      </p:sp>
    </p:spTree>
    <p:extLst>
      <p:ext uri="{BB962C8B-B14F-4D97-AF65-F5344CB8AC3E}">
        <p14:creationId xmlns:p14="http://schemas.microsoft.com/office/powerpoint/2010/main" val="1684909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2A74B-B7AE-967A-A6BC-507FA3AB65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DC4B73-D7CE-F286-5947-4037AE68D583}"/>
              </a:ext>
            </a:extLst>
          </p:cNvPr>
          <p:cNvSpPr>
            <a:spLocks noGrp="1"/>
          </p:cNvSpPr>
          <p:nvPr>
            <p:ph type="title"/>
          </p:nvPr>
        </p:nvSpPr>
        <p:spPr/>
        <p:txBody>
          <a:bodyPr/>
          <a:lstStyle/>
          <a:p>
            <a:r>
              <a:rPr lang="en-US">
                <a:latin typeface="Arial"/>
                <a:cs typeface="Arial"/>
              </a:rPr>
              <a:t>Thematic Vision</a:t>
            </a:r>
            <a:endParaRPr lang="en-US"/>
          </a:p>
        </p:txBody>
      </p:sp>
      <p:sp>
        <p:nvSpPr>
          <p:cNvPr id="6" name="Content Placeholder 2">
            <a:extLst>
              <a:ext uri="{FF2B5EF4-FFF2-40B4-BE49-F238E27FC236}">
                <a16:creationId xmlns:a16="http://schemas.microsoft.com/office/drawing/2014/main" id="{4E1A1EFD-4E2B-295C-BC0D-88CBF48FA4A4}"/>
              </a:ext>
            </a:extLst>
          </p:cNvPr>
          <p:cNvSpPr txBox="1">
            <a:spLocks/>
          </p:cNvSpPr>
          <p:nvPr/>
        </p:nvSpPr>
        <p:spPr>
          <a:xfrm>
            <a:off x="838199" y="2294329"/>
            <a:ext cx="10794477" cy="1491791"/>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9600" b="1">
                <a:gradFill flip="none" rotWithShape="1">
                  <a:gsLst>
                    <a:gs pos="0">
                      <a:srgbClr val="EF4226"/>
                    </a:gs>
                    <a:gs pos="100000">
                      <a:schemeClr val="accent4"/>
                    </a:gs>
                  </a:gsLst>
                  <a:lin ang="0" scaled="1"/>
                  <a:tileRect/>
                </a:gradFill>
                <a:effectLst>
                  <a:reflection blurRad="187452" stA="26088" endPos="72541" dir="5400000" sy="-100000" algn="bl" rotWithShape="0"/>
                </a:effectLst>
                <a:latin typeface="Arial"/>
                <a:cs typeface="Arial"/>
              </a:rPr>
              <a:t>More APIs &amp;</a:t>
            </a:r>
          </a:p>
        </p:txBody>
      </p:sp>
      <p:sp>
        <p:nvSpPr>
          <p:cNvPr id="9" name="Content Placeholder 2">
            <a:extLst>
              <a:ext uri="{FF2B5EF4-FFF2-40B4-BE49-F238E27FC236}">
                <a16:creationId xmlns:a16="http://schemas.microsoft.com/office/drawing/2014/main" id="{6D21F2A1-7133-C663-15D2-0A56A86E5082}"/>
              </a:ext>
            </a:extLst>
          </p:cNvPr>
          <p:cNvSpPr txBox="1">
            <a:spLocks/>
          </p:cNvSpPr>
          <p:nvPr/>
        </p:nvSpPr>
        <p:spPr>
          <a:xfrm>
            <a:off x="1744744" y="3683997"/>
            <a:ext cx="10794477" cy="1121789"/>
          </a:xfrm>
          <a:prstGeom prst="rect">
            <a:avLst/>
          </a:prstGeom>
          <a:effectLst/>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9600" b="1">
                <a:gradFill flip="none" rotWithShape="1">
                  <a:gsLst>
                    <a:gs pos="0">
                      <a:srgbClr val="EF4226"/>
                    </a:gs>
                    <a:gs pos="100000">
                      <a:schemeClr val="accent4"/>
                    </a:gs>
                  </a:gsLst>
                  <a:lin ang="0" scaled="1"/>
                  <a:tileRect/>
                </a:gradFill>
                <a:effectLst>
                  <a:reflection blurRad="187452" stA="26088" endPos="72541" dir="5400000" sy="-100000" algn="bl" rotWithShape="0"/>
                </a:effectLst>
                <a:latin typeface="Arial"/>
                <a:cs typeface="Arial"/>
              </a:rPr>
              <a:t>More Integrated</a:t>
            </a:r>
          </a:p>
        </p:txBody>
      </p:sp>
    </p:spTree>
    <p:extLst>
      <p:ext uri="{BB962C8B-B14F-4D97-AF65-F5344CB8AC3E}">
        <p14:creationId xmlns:p14="http://schemas.microsoft.com/office/powerpoint/2010/main" val="2300072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FE43FB-AA09-18DC-4866-73A4BDDC5FB0}"/>
              </a:ext>
            </a:extLst>
          </p:cNvPr>
          <p:cNvSpPr/>
          <p:nvPr/>
        </p:nvSpPr>
        <p:spPr>
          <a:xfrm>
            <a:off x="0" y="3978110"/>
            <a:ext cx="12192000" cy="2879889"/>
          </a:xfrm>
          <a:prstGeom prst="rect">
            <a:avLst/>
          </a:prstGeom>
          <a:gradFill flip="none" rotWithShape="1">
            <a:gsLst>
              <a:gs pos="0">
                <a:srgbClr val="EF4226">
                  <a:alpha val="80000"/>
                </a:srgbClr>
              </a:gs>
              <a:gs pos="100000">
                <a:schemeClr val="accent4">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D1BD3-5533-0D78-B941-A4C5BFC24CBD}"/>
              </a:ext>
            </a:extLst>
          </p:cNvPr>
          <p:cNvSpPr txBox="1">
            <a:spLocks/>
          </p:cNvSpPr>
          <p:nvPr/>
        </p:nvSpPr>
        <p:spPr bwMode="auto">
          <a:xfrm>
            <a:off x="4055624" y="5787567"/>
            <a:ext cx="4304605" cy="7264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a:defRPr/>
            </a:pPr>
            <a:r>
              <a:rPr lang="en-US" sz="3200">
                <a:latin typeface="Helvetica Neue Medium"/>
                <a:cs typeface="Helvetica Neue Medium"/>
              </a:rPr>
              <a:t>Keep business running</a:t>
            </a:r>
          </a:p>
        </p:txBody>
      </p:sp>
      <p:grpSp>
        <p:nvGrpSpPr>
          <p:cNvPr id="7" name="Group 6">
            <a:extLst>
              <a:ext uri="{FF2B5EF4-FFF2-40B4-BE49-F238E27FC236}">
                <a16:creationId xmlns:a16="http://schemas.microsoft.com/office/drawing/2014/main" id="{C61185E9-8FCF-72FE-F405-93D631B20C51}"/>
              </a:ext>
            </a:extLst>
          </p:cNvPr>
          <p:cNvGrpSpPr/>
          <p:nvPr/>
        </p:nvGrpSpPr>
        <p:grpSpPr>
          <a:xfrm>
            <a:off x="3918014" y="343958"/>
            <a:ext cx="5392919" cy="5556406"/>
            <a:chOff x="3918014" y="486462"/>
            <a:chExt cx="5392919" cy="5556406"/>
          </a:xfrm>
        </p:grpSpPr>
        <p:sp>
          <p:nvSpPr>
            <p:cNvPr id="4" name="Content Placeholder 2">
              <a:extLst>
                <a:ext uri="{FF2B5EF4-FFF2-40B4-BE49-F238E27FC236}">
                  <a16:creationId xmlns:a16="http://schemas.microsoft.com/office/drawing/2014/main" id="{6775D1B3-7B6C-AA22-1B48-587AC897AD8F}"/>
                </a:ext>
              </a:extLst>
            </p:cNvPr>
            <p:cNvSpPr txBox="1">
              <a:spLocks/>
            </p:cNvSpPr>
            <p:nvPr/>
          </p:nvSpPr>
          <p:spPr>
            <a:xfrm>
              <a:off x="3918014" y="486462"/>
              <a:ext cx="5392919" cy="2482370"/>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1800" b="1">
                  <a:effectLst/>
                  <a:latin typeface="Arial"/>
                  <a:cs typeface="Arial"/>
                </a:rPr>
                <a:t>CURE</a:t>
              </a:r>
            </a:p>
          </p:txBody>
        </p:sp>
        <p:sp>
          <p:nvSpPr>
            <p:cNvPr id="6" name="TextBox 5">
              <a:extLst>
                <a:ext uri="{FF2B5EF4-FFF2-40B4-BE49-F238E27FC236}">
                  <a16:creationId xmlns:a16="http://schemas.microsoft.com/office/drawing/2014/main" id="{E46F8E13-847A-CE9F-4B20-0D5A28B9F6B9}"/>
                </a:ext>
              </a:extLst>
            </p:cNvPr>
            <p:cNvSpPr txBox="1"/>
            <p:nvPr/>
          </p:nvSpPr>
          <p:spPr>
            <a:xfrm>
              <a:off x="3918014" y="2134106"/>
              <a:ext cx="4940978" cy="3908762"/>
            </a:xfrm>
            <a:prstGeom prst="rect">
              <a:avLst/>
            </a:prstGeom>
            <a:noFill/>
          </p:spPr>
          <p:txBody>
            <a:bodyPr wrap="square">
              <a:spAutoFit/>
            </a:bodyPr>
            <a:lstStyle/>
            <a:p>
              <a:pPr marL="0" indent="0" algn="just">
                <a:lnSpc>
                  <a:spcPct val="100000"/>
                </a:lnSpc>
                <a:buFont typeface="Arial" panose="020B0604020202020204" pitchFamily="34" charset="0"/>
                <a:buNone/>
              </a:pPr>
              <a:r>
                <a:rPr lang="en-US" sz="12400" b="1">
                  <a:solidFill>
                    <a:schemeClr val="bg1"/>
                  </a:solidFill>
                  <a:effectLst/>
                  <a:latin typeface="Arial"/>
                  <a:cs typeface="Arial"/>
                </a:rPr>
                <a:t>DATA</a:t>
              </a:r>
            </a:p>
            <a:p>
              <a:pPr marL="0" indent="0" algn="just">
                <a:lnSpc>
                  <a:spcPct val="100000"/>
                </a:lnSpc>
                <a:buFont typeface="Arial" panose="020B0604020202020204" pitchFamily="34" charset="0"/>
                <a:buNone/>
              </a:pPr>
              <a:r>
                <a:rPr lang="en-US" sz="12400" b="1">
                  <a:solidFill>
                    <a:schemeClr val="bg1"/>
                  </a:solidFill>
                  <a:effectLst/>
                  <a:latin typeface="Arial"/>
                  <a:cs typeface="Arial"/>
                </a:rPr>
                <a:t>LOSS</a:t>
              </a:r>
            </a:p>
          </p:txBody>
        </p:sp>
      </p:grpSp>
    </p:spTree>
    <p:extLst>
      <p:ext uri="{BB962C8B-B14F-4D97-AF65-F5344CB8AC3E}">
        <p14:creationId xmlns:p14="http://schemas.microsoft.com/office/powerpoint/2010/main" val="3636352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05" name="Rectangle 1104">
            <a:extLst>
              <a:ext uri="{FF2B5EF4-FFF2-40B4-BE49-F238E27FC236}">
                <a16:creationId xmlns:a16="http://schemas.microsoft.com/office/drawing/2014/main" id="{35C5969F-C75C-DA04-118E-E25AC5F33B8A}"/>
              </a:ext>
            </a:extLst>
          </p:cNvPr>
          <p:cNvSpPr/>
          <p:nvPr/>
        </p:nvSpPr>
        <p:spPr>
          <a:xfrm>
            <a:off x="0" y="0"/>
            <a:ext cx="12191997" cy="6858000"/>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98" name="Rectangle 1097">
            <a:extLst>
              <a:ext uri="{FF2B5EF4-FFF2-40B4-BE49-F238E27FC236}">
                <a16:creationId xmlns:a16="http://schemas.microsoft.com/office/drawing/2014/main" id="{82FD18DA-E0CE-89C6-2823-ADF019FBA1BE}"/>
              </a:ext>
            </a:extLst>
          </p:cNvPr>
          <p:cNvSpPr/>
          <p:nvPr/>
        </p:nvSpPr>
        <p:spPr>
          <a:xfrm>
            <a:off x="-104329" y="-771235"/>
            <a:ext cx="2032219" cy="8033986"/>
          </a:xfrm>
          <a:prstGeom prst="rect">
            <a:avLst/>
          </a:prstGeom>
          <a:gradFill flip="none" rotWithShape="1">
            <a:gsLst>
              <a:gs pos="86000">
                <a:schemeClr val="tx1"/>
              </a:gs>
              <a:gs pos="0">
                <a:srgbClr val="E94809">
                  <a:alpha val="32816"/>
                </a:srgbClr>
              </a:gs>
              <a:gs pos="100000">
                <a:srgbClr val="69A3B9">
                  <a:alpha val="0"/>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7"/>
          <p:cNvSpPr>
            <a:spLocks/>
          </p:cNvSpPr>
          <p:nvPr/>
        </p:nvSpPr>
        <p:spPr bwMode="auto">
          <a:xfrm>
            <a:off x="2426446" y="2476164"/>
            <a:ext cx="746342" cy="369332"/>
          </a:xfrm>
          <a:prstGeom prst="rect">
            <a:avLst/>
          </a:prstGeom>
          <a:noFill/>
        </p:spPr>
        <p:txBody>
          <a:bodyPr wrap="none" rtlCol="0">
            <a:noAutofit/>
          </a:bodyPr>
          <a:lstStyle/>
          <a:p>
            <a:pPr algn="ctr">
              <a:defRPr/>
            </a:pPr>
            <a:r>
              <a:rPr lang="en-US" sz="1200">
                <a:solidFill>
                  <a:schemeClr val="bg1"/>
                </a:solidFill>
                <a:latin typeface="Arial" panose="020B0604020202020204" pitchFamily="34" charset="0"/>
                <a:cs typeface="Arial" panose="020B0604020202020204" pitchFamily="34" charset="0"/>
              </a:rPr>
              <a:t>Endpoint Backup</a:t>
            </a:r>
            <a:endParaRPr sz="1200">
              <a:solidFill>
                <a:schemeClr val="bg1"/>
              </a:solidFill>
              <a:latin typeface="Arial" panose="020B0604020202020204" pitchFamily="34" charset="0"/>
              <a:cs typeface="Arial" panose="020B0604020202020204" pitchFamily="34" charset="0"/>
            </a:endParaRPr>
          </a:p>
        </p:txBody>
      </p:sp>
      <p:sp>
        <p:nvSpPr>
          <p:cNvPr id="87" name="TextBox 8">
            <a:extLst>
              <a:ext uri="{FF2B5EF4-FFF2-40B4-BE49-F238E27FC236}">
                <a16:creationId xmlns:a16="http://schemas.microsoft.com/office/drawing/2014/main" id="{FD576B56-0304-F5A9-1A5A-9E1E694E3726}"/>
              </a:ext>
            </a:extLst>
          </p:cNvPr>
          <p:cNvSpPr>
            <a:spLocks/>
          </p:cNvSpPr>
          <p:nvPr/>
        </p:nvSpPr>
        <p:spPr bwMode="auto">
          <a:xfrm>
            <a:off x="207867" y="3497545"/>
            <a:ext cx="1488956" cy="625095"/>
          </a:xfrm>
          <a:prstGeom prst="rect">
            <a:avLst/>
          </a:prstGeom>
          <a:noFill/>
        </p:spPr>
        <p:txBody>
          <a:bodyPr vert="horz" wrap="square" rtlCol="0" anchor="ctr" anchorCtr="0">
            <a:noAutofit/>
          </a:bodyPr>
          <a:lstStyle>
            <a:defPPr>
              <a:defRPr lang="en-US"/>
            </a:defPPr>
            <a:lvl1pPr algn="ctr">
              <a:defRPr b="1"/>
            </a:lvl1pPr>
          </a:lstStyle>
          <a:p>
            <a:pPr>
              <a:defRPr/>
            </a:pPr>
            <a:r>
              <a:rPr lang="en-US" sz="1600" b="0">
                <a:solidFill>
                  <a:srgbClr val="FFFFFF"/>
                </a:solidFill>
                <a:latin typeface="Arial" panose="020B0604020202020204" pitchFamily="34" charset="0"/>
                <a:ea typeface="Source Sans Pro"/>
                <a:cs typeface="Arial" panose="020B0604020202020204" pitchFamily="34" charset="0"/>
              </a:rPr>
              <a:t>MSP Backup and Recovery Use Cases</a:t>
            </a:r>
            <a:endParaRPr lang="en-US" sz="1600" b="0">
              <a:solidFill>
                <a:srgbClr val="FFFFFF"/>
              </a:solidFill>
              <a:latin typeface="Arial" panose="020B0604020202020204" pitchFamily="34" charset="0"/>
              <a:cs typeface="Arial" panose="020B0604020202020204" pitchFamily="34" charset="0"/>
            </a:endParaRPr>
          </a:p>
        </p:txBody>
      </p:sp>
      <p:cxnSp>
        <p:nvCxnSpPr>
          <p:cNvPr id="1126" name="Straight Connector 1125">
            <a:extLst>
              <a:ext uri="{FF2B5EF4-FFF2-40B4-BE49-F238E27FC236}">
                <a16:creationId xmlns:a16="http://schemas.microsoft.com/office/drawing/2014/main" id="{EBB9E99A-DA19-4758-2E12-375B8670E3A1}"/>
              </a:ext>
            </a:extLst>
          </p:cNvPr>
          <p:cNvCxnSpPr>
            <a:cxnSpLocks/>
          </p:cNvCxnSpPr>
          <p:nvPr/>
        </p:nvCxnSpPr>
        <p:spPr>
          <a:xfrm>
            <a:off x="1925905" y="2404120"/>
            <a:ext cx="10266095"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D84F09C7-7D01-03F0-E3CF-00BB0F8329CA}"/>
              </a:ext>
            </a:extLst>
          </p:cNvPr>
          <p:cNvSpPr txBox="1">
            <a:spLocks/>
          </p:cNvSpPr>
          <p:nvPr/>
        </p:nvSpPr>
        <p:spPr>
          <a:xfrm>
            <a:off x="2056840" y="470611"/>
            <a:ext cx="9296959" cy="132556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err="1"/>
              <a:t>Axcient</a:t>
            </a:r>
            <a:r>
              <a:rPr lang="en-US"/>
              <a:t> Product Vision</a:t>
            </a:r>
          </a:p>
        </p:txBody>
      </p:sp>
      <p:sp>
        <p:nvSpPr>
          <p:cNvPr id="12" name="TextBox 17">
            <a:extLst>
              <a:ext uri="{FF2B5EF4-FFF2-40B4-BE49-F238E27FC236}">
                <a16:creationId xmlns:a16="http://schemas.microsoft.com/office/drawing/2014/main" id="{93FDAA4E-F642-B64A-EF3A-C0F2D78D81DA}"/>
              </a:ext>
            </a:extLst>
          </p:cNvPr>
          <p:cNvSpPr>
            <a:spLocks/>
          </p:cNvSpPr>
          <p:nvPr/>
        </p:nvSpPr>
        <p:spPr bwMode="auto">
          <a:xfrm>
            <a:off x="5957051" y="2476164"/>
            <a:ext cx="746342" cy="369332"/>
          </a:xfrm>
          <a:prstGeom prst="rect">
            <a:avLst/>
          </a:prstGeom>
          <a:noFill/>
        </p:spPr>
        <p:txBody>
          <a:bodyPr wrap="none" rtlCol="0">
            <a:noAutofit/>
          </a:bodyPr>
          <a:lstStyle/>
          <a:p>
            <a:pPr algn="ctr">
              <a:defRPr/>
            </a:pPr>
            <a:r>
              <a:rPr lang="en-US" sz="1200">
                <a:solidFill>
                  <a:schemeClr val="bg1"/>
                </a:solidFill>
                <a:latin typeface="Arial" panose="020B0604020202020204" pitchFamily="34" charset="0"/>
                <a:cs typeface="Arial" panose="020B0604020202020204" pitchFamily="34" charset="0"/>
              </a:rPr>
              <a:t>No-Appliance BCDR</a:t>
            </a:r>
            <a:endParaRPr sz="1200">
              <a:solidFill>
                <a:schemeClr val="bg1"/>
              </a:solidFill>
              <a:latin typeface="Arial" panose="020B0604020202020204" pitchFamily="34" charset="0"/>
              <a:cs typeface="Arial" panose="020B0604020202020204" pitchFamily="34" charset="0"/>
            </a:endParaRPr>
          </a:p>
        </p:txBody>
      </p:sp>
      <p:sp>
        <p:nvSpPr>
          <p:cNvPr id="13" name="TextBox 17">
            <a:extLst>
              <a:ext uri="{FF2B5EF4-FFF2-40B4-BE49-F238E27FC236}">
                <a16:creationId xmlns:a16="http://schemas.microsoft.com/office/drawing/2014/main" id="{9D8AB4B8-F67E-D95A-AC20-6FCA6F513E27}"/>
              </a:ext>
            </a:extLst>
          </p:cNvPr>
          <p:cNvSpPr>
            <a:spLocks/>
          </p:cNvSpPr>
          <p:nvPr/>
        </p:nvSpPr>
        <p:spPr bwMode="auto">
          <a:xfrm>
            <a:off x="4299267" y="2485572"/>
            <a:ext cx="746342" cy="369332"/>
          </a:xfrm>
          <a:prstGeom prst="rect">
            <a:avLst/>
          </a:prstGeom>
          <a:noFill/>
        </p:spPr>
        <p:txBody>
          <a:bodyPr wrap="none" rtlCol="0">
            <a:noAutofit/>
          </a:bodyPr>
          <a:lstStyle/>
          <a:p>
            <a:pPr algn="ctr">
              <a:defRPr/>
            </a:pPr>
            <a:r>
              <a:rPr lang="en-US" sz="1200">
                <a:solidFill>
                  <a:schemeClr val="bg1"/>
                </a:solidFill>
                <a:latin typeface="Arial" panose="020B0604020202020204" pitchFamily="34" charset="0"/>
                <a:cs typeface="Arial" panose="020B0604020202020204" pitchFamily="34" charset="0"/>
              </a:rPr>
              <a:t>Turn-Key BCDR</a:t>
            </a:r>
            <a:endParaRPr sz="1200">
              <a:solidFill>
                <a:schemeClr val="bg1"/>
              </a:solidFill>
              <a:latin typeface="Arial" panose="020B0604020202020204" pitchFamily="34" charset="0"/>
              <a:cs typeface="Arial" panose="020B0604020202020204" pitchFamily="34" charset="0"/>
            </a:endParaRPr>
          </a:p>
        </p:txBody>
      </p:sp>
      <p:sp>
        <p:nvSpPr>
          <p:cNvPr id="14" name="TextBox 17">
            <a:extLst>
              <a:ext uri="{FF2B5EF4-FFF2-40B4-BE49-F238E27FC236}">
                <a16:creationId xmlns:a16="http://schemas.microsoft.com/office/drawing/2014/main" id="{649D359C-C720-28C3-6550-FC247168F09E}"/>
              </a:ext>
            </a:extLst>
          </p:cNvPr>
          <p:cNvSpPr>
            <a:spLocks/>
          </p:cNvSpPr>
          <p:nvPr/>
        </p:nvSpPr>
        <p:spPr bwMode="auto">
          <a:xfrm>
            <a:off x="7670451" y="2474330"/>
            <a:ext cx="746342" cy="369332"/>
          </a:xfrm>
          <a:prstGeom prst="rect">
            <a:avLst/>
          </a:prstGeom>
          <a:noFill/>
        </p:spPr>
        <p:txBody>
          <a:bodyPr wrap="none" rtlCol="0">
            <a:noAutofit/>
          </a:bodyPr>
          <a:lstStyle/>
          <a:p>
            <a:pPr algn="ctr">
              <a:defRPr/>
            </a:pPr>
            <a:r>
              <a:rPr lang="en-US" sz="1200">
                <a:solidFill>
                  <a:schemeClr val="bg1"/>
                </a:solidFill>
                <a:latin typeface="Arial" panose="020B0604020202020204" pitchFamily="34" charset="0"/>
                <a:cs typeface="Arial" panose="020B0604020202020204" pitchFamily="34" charset="0"/>
              </a:rPr>
              <a:t>Public Cloud Backup</a:t>
            </a:r>
            <a:endParaRPr sz="1200">
              <a:solidFill>
                <a:schemeClr val="bg1"/>
              </a:solidFill>
              <a:latin typeface="Arial" panose="020B0604020202020204" pitchFamily="34" charset="0"/>
              <a:cs typeface="Arial" panose="020B0604020202020204" pitchFamily="34" charset="0"/>
            </a:endParaRPr>
          </a:p>
        </p:txBody>
      </p:sp>
      <p:sp>
        <p:nvSpPr>
          <p:cNvPr id="15" name="TextBox 17">
            <a:extLst>
              <a:ext uri="{FF2B5EF4-FFF2-40B4-BE49-F238E27FC236}">
                <a16:creationId xmlns:a16="http://schemas.microsoft.com/office/drawing/2014/main" id="{6C7DD93F-AB59-755E-D1D8-1E79DC2F2D1B}"/>
              </a:ext>
            </a:extLst>
          </p:cNvPr>
          <p:cNvSpPr>
            <a:spLocks/>
          </p:cNvSpPr>
          <p:nvPr/>
        </p:nvSpPr>
        <p:spPr bwMode="auto">
          <a:xfrm>
            <a:off x="9458095" y="2473477"/>
            <a:ext cx="746342" cy="369332"/>
          </a:xfrm>
          <a:prstGeom prst="rect">
            <a:avLst/>
          </a:prstGeom>
          <a:noFill/>
        </p:spPr>
        <p:txBody>
          <a:bodyPr wrap="none" lIns="91440" tIns="45720" rIns="91440" bIns="45720" rtlCol="0" anchor="t">
            <a:noAutofit/>
          </a:bodyPr>
          <a:lstStyle/>
          <a:p>
            <a:pPr algn="ctr">
              <a:defRPr/>
            </a:pPr>
            <a:r>
              <a:rPr lang="en-US" sz="1200">
                <a:solidFill>
                  <a:schemeClr val="bg1"/>
                </a:solidFill>
                <a:latin typeface="Arial"/>
                <a:cs typeface="Arial"/>
              </a:rPr>
              <a:t>Cloud-to-Cloud</a:t>
            </a:r>
            <a:endParaRPr sz="1200">
              <a:solidFill>
                <a:schemeClr val="bg1"/>
              </a:solidFill>
              <a:latin typeface="Arial" panose="020B0604020202020204" pitchFamily="34" charset="0"/>
              <a:cs typeface="Arial" panose="020B0604020202020204" pitchFamily="34" charset="0"/>
            </a:endParaRPr>
          </a:p>
        </p:txBody>
      </p:sp>
      <p:sp>
        <p:nvSpPr>
          <p:cNvPr id="16" name="TextBox 17">
            <a:extLst>
              <a:ext uri="{FF2B5EF4-FFF2-40B4-BE49-F238E27FC236}">
                <a16:creationId xmlns:a16="http://schemas.microsoft.com/office/drawing/2014/main" id="{DEBA005E-169A-7DB0-F94C-3D106A962096}"/>
              </a:ext>
            </a:extLst>
          </p:cNvPr>
          <p:cNvSpPr>
            <a:spLocks/>
          </p:cNvSpPr>
          <p:nvPr/>
        </p:nvSpPr>
        <p:spPr bwMode="auto">
          <a:xfrm>
            <a:off x="10947564" y="2479522"/>
            <a:ext cx="746342" cy="369332"/>
          </a:xfrm>
          <a:prstGeom prst="rect">
            <a:avLst/>
          </a:prstGeom>
          <a:noFill/>
        </p:spPr>
        <p:txBody>
          <a:bodyPr wrap="none" lIns="91440" tIns="45720" rIns="91440" bIns="45720" rtlCol="0" anchor="t">
            <a:noAutofit/>
          </a:bodyPr>
          <a:lstStyle/>
          <a:p>
            <a:pPr algn="ctr">
              <a:defRPr/>
            </a:pPr>
            <a:r>
              <a:rPr lang="en-US" sz="1200">
                <a:solidFill>
                  <a:schemeClr val="bg1"/>
                </a:solidFill>
                <a:latin typeface="Arial"/>
                <a:cs typeface="Arial"/>
              </a:rPr>
              <a:t>Hybrid-Cloud</a:t>
            </a:r>
            <a:endParaRPr sz="1200">
              <a:solidFill>
                <a:schemeClr val="bg1"/>
              </a:solidFill>
              <a:latin typeface="Arial" panose="020B0604020202020204" pitchFamily="34" charset="0"/>
              <a:cs typeface="Arial" panose="020B0604020202020204" pitchFamily="34" charset="0"/>
            </a:endParaRPr>
          </a:p>
        </p:txBody>
      </p:sp>
      <p:sp>
        <p:nvSpPr>
          <p:cNvPr id="30" name="TextBox 17">
            <a:extLst>
              <a:ext uri="{FF2B5EF4-FFF2-40B4-BE49-F238E27FC236}">
                <a16:creationId xmlns:a16="http://schemas.microsoft.com/office/drawing/2014/main" id="{343B63E1-3F1E-FABE-7B48-3E3EB67F5B13}"/>
              </a:ext>
            </a:extLst>
          </p:cNvPr>
          <p:cNvSpPr>
            <a:spLocks/>
          </p:cNvSpPr>
          <p:nvPr/>
        </p:nvSpPr>
        <p:spPr bwMode="auto">
          <a:xfrm>
            <a:off x="2426443" y="4801705"/>
            <a:ext cx="746342" cy="369332"/>
          </a:xfrm>
          <a:prstGeom prst="rect">
            <a:avLst/>
          </a:prstGeom>
          <a:noFill/>
        </p:spPr>
        <p:txBody>
          <a:bodyPr wrap="none" rtlCol="0">
            <a:noAutofit/>
          </a:bodyPr>
          <a:lstStyle/>
          <a:p>
            <a:pPr algn="ctr">
              <a:defRPr/>
            </a:pPr>
            <a:r>
              <a:rPr lang="en-US" sz="1200">
                <a:solidFill>
                  <a:schemeClr val="bg1"/>
                </a:solidFill>
                <a:latin typeface="Arial" panose="020B0604020202020204" pitchFamily="34" charset="0"/>
                <a:cs typeface="Arial" panose="020B0604020202020204" pitchFamily="34" charset="0"/>
              </a:rPr>
              <a:t>No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Business Continuity</a:t>
            </a:r>
            <a:endParaRPr sz="1200">
              <a:solidFill>
                <a:schemeClr val="bg1"/>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9488E3B-59B1-27D4-F404-B501594F2771}"/>
              </a:ext>
            </a:extLst>
          </p:cNvPr>
          <p:cNvCxnSpPr>
            <a:cxnSpLocks/>
          </p:cNvCxnSpPr>
          <p:nvPr/>
        </p:nvCxnSpPr>
        <p:spPr bwMode="auto">
          <a:xfrm>
            <a:off x="1925902" y="5288085"/>
            <a:ext cx="10266095"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34" name="TextBox 17">
            <a:extLst>
              <a:ext uri="{FF2B5EF4-FFF2-40B4-BE49-F238E27FC236}">
                <a16:creationId xmlns:a16="http://schemas.microsoft.com/office/drawing/2014/main" id="{BE4809B4-48F7-A352-CA2E-67AD9E8F678C}"/>
              </a:ext>
            </a:extLst>
          </p:cNvPr>
          <p:cNvSpPr>
            <a:spLocks/>
          </p:cNvSpPr>
          <p:nvPr/>
        </p:nvSpPr>
        <p:spPr bwMode="auto">
          <a:xfrm>
            <a:off x="5957048" y="4801705"/>
            <a:ext cx="746342" cy="369332"/>
          </a:xfrm>
          <a:prstGeom prst="rect">
            <a:avLst/>
          </a:prstGeom>
          <a:noFill/>
        </p:spPr>
        <p:txBody>
          <a:bodyPr wrap="none" lIns="91440" tIns="45720" rIns="91440" bIns="45720" rtlCol="0" anchor="t">
            <a:noAutofit/>
          </a:bodyPr>
          <a:lstStyle/>
          <a:p>
            <a:pPr algn="ctr">
              <a:defRPr/>
            </a:pPr>
            <a:r>
              <a:rPr lang="en-US" sz="1200">
                <a:solidFill>
                  <a:schemeClr val="bg1"/>
                </a:solidFill>
                <a:latin typeface="Arial"/>
                <a:cs typeface="Arial"/>
              </a:rPr>
              <a:t>Cloud-Based</a:t>
            </a:r>
            <a:br>
              <a:rPr lang="en-US" sz="1200">
                <a:latin typeface="Arial" panose="020B0604020202020204" pitchFamily="34" charset="0"/>
                <a:cs typeface="Arial" panose="020B0604020202020204" pitchFamily="34" charset="0"/>
              </a:rPr>
            </a:br>
            <a:r>
              <a:rPr lang="en-US" sz="1200">
                <a:solidFill>
                  <a:schemeClr val="bg1"/>
                </a:solidFill>
                <a:latin typeface="Arial"/>
                <a:cs typeface="Arial"/>
              </a:rPr>
              <a:t>Business Continuity</a:t>
            </a:r>
            <a:endParaRPr sz="1200">
              <a:solidFill>
                <a:schemeClr val="bg1"/>
              </a:solidFill>
              <a:latin typeface="Arial"/>
              <a:cs typeface="Arial"/>
            </a:endParaRPr>
          </a:p>
        </p:txBody>
      </p:sp>
      <p:sp>
        <p:nvSpPr>
          <p:cNvPr id="35" name="TextBox 17">
            <a:extLst>
              <a:ext uri="{FF2B5EF4-FFF2-40B4-BE49-F238E27FC236}">
                <a16:creationId xmlns:a16="http://schemas.microsoft.com/office/drawing/2014/main" id="{78A41776-A96A-9329-D333-768601B6A87C}"/>
              </a:ext>
            </a:extLst>
          </p:cNvPr>
          <p:cNvSpPr>
            <a:spLocks/>
          </p:cNvSpPr>
          <p:nvPr/>
        </p:nvSpPr>
        <p:spPr bwMode="auto">
          <a:xfrm>
            <a:off x="4299264" y="4801705"/>
            <a:ext cx="746342" cy="369332"/>
          </a:xfrm>
          <a:prstGeom prst="rect">
            <a:avLst/>
          </a:prstGeom>
          <a:noFill/>
        </p:spPr>
        <p:txBody>
          <a:bodyPr wrap="none" rtlCol="0">
            <a:noAutofit/>
          </a:bodyPr>
          <a:lstStyle/>
          <a:p>
            <a:pPr algn="ctr">
              <a:defRPr/>
            </a:pPr>
            <a:r>
              <a:rPr lang="en-US" sz="1200">
                <a:solidFill>
                  <a:schemeClr val="bg1"/>
                </a:solidFill>
                <a:latin typeface="Arial" panose="020B0604020202020204" pitchFamily="34" charset="0"/>
                <a:cs typeface="Arial" panose="020B0604020202020204" pitchFamily="34" charset="0"/>
              </a:rPr>
              <a:t>Full</a:t>
            </a:r>
          </a:p>
          <a:p>
            <a:pPr algn="ctr">
              <a:defRPr/>
            </a:pPr>
            <a:r>
              <a:rPr lang="en-US" sz="1200">
                <a:solidFill>
                  <a:schemeClr val="bg1"/>
                </a:solidFill>
                <a:latin typeface="Arial" panose="020B0604020202020204" pitchFamily="34" charset="0"/>
                <a:cs typeface="Arial" panose="020B0604020202020204" pitchFamily="34" charset="0"/>
              </a:rPr>
              <a:t>Business Continuity</a:t>
            </a:r>
            <a:endParaRPr sz="1200">
              <a:solidFill>
                <a:schemeClr val="bg1"/>
              </a:solidFill>
              <a:latin typeface="Arial" panose="020B0604020202020204" pitchFamily="34" charset="0"/>
              <a:cs typeface="Arial" panose="020B0604020202020204" pitchFamily="34" charset="0"/>
            </a:endParaRPr>
          </a:p>
        </p:txBody>
      </p:sp>
      <p:sp>
        <p:nvSpPr>
          <p:cNvPr id="36" name="TextBox 17">
            <a:extLst>
              <a:ext uri="{FF2B5EF4-FFF2-40B4-BE49-F238E27FC236}">
                <a16:creationId xmlns:a16="http://schemas.microsoft.com/office/drawing/2014/main" id="{7F79654D-D86B-07EB-2D06-F61BB26A054D}"/>
              </a:ext>
            </a:extLst>
          </p:cNvPr>
          <p:cNvSpPr>
            <a:spLocks/>
          </p:cNvSpPr>
          <p:nvPr/>
        </p:nvSpPr>
        <p:spPr bwMode="auto">
          <a:xfrm>
            <a:off x="7670448" y="4883334"/>
            <a:ext cx="746342" cy="369332"/>
          </a:xfrm>
          <a:prstGeom prst="rect">
            <a:avLst/>
          </a:prstGeom>
          <a:noFill/>
        </p:spPr>
        <p:txBody>
          <a:bodyPr wrap="none" rtlCol="0">
            <a:noAutofit/>
          </a:bodyPr>
          <a:lstStyle/>
          <a:p>
            <a:pPr algn="ctr">
              <a:defRPr/>
            </a:pPr>
            <a:r>
              <a:rPr lang="en-US" sz="1200">
                <a:solidFill>
                  <a:schemeClr val="bg1"/>
                </a:solidFill>
                <a:latin typeface="Arial" panose="020B0604020202020204" pitchFamily="34" charset="0"/>
                <a:cs typeface="Arial" panose="020B0604020202020204" pitchFamily="34" charset="0"/>
              </a:rPr>
              <a:t>(Varies By Vendor)</a:t>
            </a:r>
            <a:endParaRPr sz="1200">
              <a:solidFill>
                <a:schemeClr val="bg1"/>
              </a:solidFill>
              <a:latin typeface="Arial" panose="020B0604020202020204" pitchFamily="34" charset="0"/>
              <a:cs typeface="Arial" panose="020B0604020202020204" pitchFamily="34" charset="0"/>
            </a:endParaRPr>
          </a:p>
        </p:txBody>
      </p:sp>
      <p:sp>
        <p:nvSpPr>
          <p:cNvPr id="37" name="TextBox 17">
            <a:extLst>
              <a:ext uri="{FF2B5EF4-FFF2-40B4-BE49-F238E27FC236}">
                <a16:creationId xmlns:a16="http://schemas.microsoft.com/office/drawing/2014/main" id="{22B81734-57ED-A8FF-D574-03B1812674BB}"/>
              </a:ext>
            </a:extLst>
          </p:cNvPr>
          <p:cNvSpPr>
            <a:spLocks/>
          </p:cNvSpPr>
          <p:nvPr/>
        </p:nvSpPr>
        <p:spPr bwMode="auto">
          <a:xfrm>
            <a:off x="9458092" y="4801705"/>
            <a:ext cx="746342" cy="369332"/>
          </a:xfrm>
          <a:prstGeom prst="rect">
            <a:avLst/>
          </a:prstGeom>
          <a:noFill/>
        </p:spPr>
        <p:txBody>
          <a:bodyPr wrap="none" lIns="91440" tIns="45720" rIns="91440" bIns="45720" rtlCol="0" anchor="t">
            <a:noAutofit/>
          </a:bodyPr>
          <a:lstStyle/>
          <a:p>
            <a:pPr algn="ctr">
              <a:defRPr/>
            </a:pPr>
            <a:r>
              <a:rPr lang="en-US" sz="1200">
                <a:solidFill>
                  <a:schemeClr val="bg1"/>
                </a:solidFill>
                <a:latin typeface="Arial"/>
                <a:cs typeface="Arial"/>
              </a:rPr>
              <a:t>Restoration</a:t>
            </a:r>
            <a:br>
              <a:rPr lang="en-US" sz="1200">
                <a:solidFill>
                  <a:schemeClr val="bg1"/>
                </a:solidFill>
                <a:latin typeface="Arial"/>
                <a:cs typeface="Arial"/>
              </a:rPr>
            </a:br>
            <a:r>
              <a:rPr lang="en-US" sz="1200">
                <a:solidFill>
                  <a:schemeClr val="bg1"/>
                </a:solidFill>
                <a:latin typeface="Arial"/>
                <a:cs typeface="Arial"/>
              </a:rPr>
              <a:t>Focused</a:t>
            </a:r>
          </a:p>
        </p:txBody>
      </p:sp>
      <p:sp>
        <p:nvSpPr>
          <p:cNvPr id="39" name="TextBox 17">
            <a:extLst>
              <a:ext uri="{FF2B5EF4-FFF2-40B4-BE49-F238E27FC236}">
                <a16:creationId xmlns:a16="http://schemas.microsoft.com/office/drawing/2014/main" id="{2623EBE6-ED22-2346-109F-97C72FB0CB49}"/>
              </a:ext>
            </a:extLst>
          </p:cNvPr>
          <p:cNvSpPr>
            <a:spLocks/>
          </p:cNvSpPr>
          <p:nvPr/>
        </p:nvSpPr>
        <p:spPr bwMode="auto">
          <a:xfrm>
            <a:off x="10947561" y="4801705"/>
            <a:ext cx="746342" cy="369332"/>
          </a:xfrm>
          <a:prstGeom prst="rect">
            <a:avLst/>
          </a:prstGeom>
          <a:noFill/>
        </p:spPr>
        <p:txBody>
          <a:bodyPr wrap="none" lIns="91440" tIns="45720" rIns="91440" bIns="45720" rtlCol="0" anchor="t">
            <a:noAutofit/>
          </a:bodyPr>
          <a:lstStyle/>
          <a:p>
            <a:pPr algn="ctr">
              <a:defRPr/>
            </a:pPr>
            <a:r>
              <a:rPr lang="en-US" sz="1200">
                <a:solidFill>
                  <a:schemeClr val="bg1"/>
                </a:solidFill>
                <a:latin typeface="Arial"/>
                <a:cs typeface="Arial"/>
              </a:rPr>
              <a:t>Business Continuity</a:t>
            </a:r>
            <a:endParaRPr lang="en-US" sz="1200">
              <a:solidFill>
                <a:schemeClr val="bg1"/>
              </a:solidFill>
              <a:latin typeface="Arial" panose="020B0604020202020204" pitchFamily="34" charset="0"/>
              <a:cs typeface="Arial" panose="020B0604020202020204" pitchFamily="34" charset="0"/>
            </a:endParaRPr>
          </a:p>
          <a:p>
            <a:pPr algn="ctr">
              <a:defRPr/>
            </a:pPr>
            <a:r>
              <a:rPr lang="en-US" sz="1200">
                <a:solidFill>
                  <a:schemeClr val="bg1"/>
                </a:solidFill>
                <a:latin typeface="Arial"/>
                <a:cs typeface="Arial"/>
              </a:rPr>
              <a:t> where feasible</a:t>
            </a:r>
            <a:endParaRPr lang="en-US" sz="1200">
              <a:solidFill>
                <a:schemeClr val="bg1"/>
              </a:solidFill>
              <a:latin typeface="Arial" panose="020B0604020202020204" pitchFamily="34" charset="0"/>
              <a:cs typeface="Arial" panose="020B0604020202020204" pitchFamily="34" charset="0"/>
            </a:endParaRPr>
          </a:p>
        </p:txBody>
      </p:sp>
      <p:pic>
        <p:nvPicPr>
          <p:cNvPr id="109" name="Graphic 108" descr="Monitor outline">
            <a:extLst>
              <a:ext uri="{FF2B5EF4-FFF2-40B4-BE49-F238E27FC236}">
                <a16:creationId xmlns:a16="http://schemas.microsoft.com/office/drawing/2014/main" id="{DDBD133B-F5F8-B9B2-26B1-2A8AD05EF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9169" y="1767607"/>
            <a:ext cx="592736" cy="592736"/>
          </a:xfrm>
          <a:prstGeom prst="rect">
            <a:avLst/>
          </a:prstGeom>
        </p:spPr>
      </p:pic>
      <p:pic>
        <p:nvPicPr>
          <p:cNvPr id="111" name="Graphic 110" descr="Syncing cloud outline">
            <a:extLst>
              <a:ext uri="{FF2B5EF4-FFF2-40B4-BE49-F238E27FC236}">
                <a16:creationId xmlns:a16="http://schemas.microsoft.com/office/drawing/2014/main" id="{B7AFC9EC-3EBA-D327-BEAF-7DA3F576C0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2575" y="1678290"/>
            <a:ext cx="746342" cy="746342"/>
          </a:xfrm>
          <a:prstGeom prst="rect">
            <a:avLst/>
          </a:prstGeom>
        </p:spPr>
      </p:pic>
      <p:pic>
        <p:nvPicPr>
          <p:cNvPr id="113" name="Picture 112">
            <a:extLst>
              <a:ext uri="{FF2B5EF4-FFF2-40B4-BE49-F238E27FC236}">
                <a16:creationId xmlns:a16="http://schemas.microsoft.com/office/drawing/2014/main" id="{9C69F00D-BBFA-EA36-265E-504F3CD76676}"/>
              </a:ext>
            </a:extLst>
          </p:cNvPr>
          <p:cNvPicPr>
            <a:picLocks noChangeAspect="1"/>
          </p:cNvPicPr>
          <p:nvPr/>
        </p:nvPicPr>
        <p:blipFill>
          <a:blip r:embed="rId7"/>
          <a:stretch>
            <a:fillRect/>
          </a:stretch>
        </p:blipFill>
        <p:spPr>
          <a:xfrm>
            <a:off x="4451213" y="1781308"/>
            <a:ext cx="478776" cy="517860"/>
          </a:xfrm>
          <a:prstGeom prst="rect">
            <a:avLst/>
          </a:prstGeom>
        </p:spPr>
      </p:pic>
      <p:grpSp>
        <p:nvGrpSpPr>
          <p:cNvPr id="119" name="Group 118">
            <a:extLst>
              <a:ext uri="{FF2B5EF4-FFF2-40B4-BE49-F238E27FC236}">
                <a16:creationId xmlns:a16="http://schemas.microsoft.com/office/drawing/2014/main" id="{FE3BB810-FE06-F725-E080-06DEA73A9041}"/>
              </a:ext>
            </a:extLst>
          </p:cNvPr>
          <p:cNvGrpSpPr/>
          <p:nvPr/>
        </p:nvGrpSpPr>
        <p:grpSpPr>
          <a:xfrm>
            <a:off x="7441373" y="1766010"/>
            <a:ext cx="1185227" cy="492153"/>
            <a:chOff x="6981939" y="1519497"/>
            <a:chExt cx="1873736" cy="778049"/>
          </a:xfrm>
        </p:grpSpPr>
        <p:pic>
          <p:nvPicPr>
            <p:cNvPr id="114" name="Picture 2" descr="CloverDX Deployed On AWS">
              <a:extLst>
                <a:ext uri="{FF2B5EF4-FFF2-40B4-BE49-F238E27FC236}">
                  <a16:creationId xmlns:a16="http://schemas.microsoft.com/office/drawing/2014/main" id="{68B5B63B-1B73-3B55-D1A0-8F97DCF530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1939" y="1519497"/>
              <a:ext cx="553680" cy="33092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descr="Microsoft Azure | Microsoft Wiki | Fandom">
              <a:extLst>
                <a:ext uri="{FF2B5EF4-FFF2-40B4-BE49-F238E27FC236}">
                  <a16:creationId xmlns:a16="http://schemas.microsoft.com/office/drawing/2014/main" id="{3B925B03-AC52-C3E3-2376-C79CD099C9D6}"/>
                </a:ext>
              </a:extLst>
            </p:cNvPr>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7242712" y="2061602"/>
              <a:ext cx="1415663" cy="23594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Google Workspace by Google Cloud ǀ Office Productivity | Insight">
              <a:extLst>
                <a:ext uri="{FF2B5EF4-FFF2-40B4-BE49-F238E27FC236}">
                  <a16:creationId xmlns:a16="http://schemas.microsoft.com/office/drawing/2014/main" id="{505BC787-75D8-381C-990F-29DDB6521C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6899" y="1524530"/>
              <a:ext cx="1168776" cy="364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4" name="Group 1023">
            <a:extLst>
              <a:ext uri="{FF2B5EF4-FFF2-40B4-BE49-F238E27FC236}">
                <a16:creationId xmlns:a16="http://schemas.microsoft.com/office/drawing/2014/main" id="{D4343FB2-56A0-A020-2FAE-581A76FB38D9}"/>
              </a:ext>
            </a:extLst>
          </p:cNvPr>
          <p:cNvGrpSpPr/>
          <p:nvPr/>
        </p:nvGrpSpPr>
        <p:grpSpPr>
          <a:xfrm>
            <a:off x="9373852" y="1506197"/>
            <a:ext cx="945340" cy="857187"/>
            <a:chOff x="10861566" y="1506197"/>
            <a:chExt cx="945340" cy="857187"/>
          </a:xfrm>
        </p:grpSpPr>
        <p:pic>
          <p:nvPicPr>
            <p:cNvPr id="122" name="Graphic 121" descr="Cloud outline">
              <a:extLst>
                <a:ext uri="{FF2B5EF4-FFF2-40B4-BE49-F238E27FC236}">
                  <a16:creationId xmlns:a16="http://schemas.microsoft.com/office/drawing/2014/main" id="{0F80232F-EF43-50E5-D2B3-E216AD5D3D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61566" y="1872561"/>
              <a:ext cx="490823" cy="490823"/>
            </a:xfrm>
            <a:prstGeom prst="rect">
              <a:avLst/>
            </a:prstGeom>
          </p:spPr>
        </p:pic>
        <p:pic>
          <p:nvPicPr>
            <p:cNvPr id="123" name="Graphic 122" descr="Cloud outline">
              <a:extLst>
                <a:ext uri="{FF2B5EF4-FFF2-40B4-BE49-F238E27FC236}">
                  <a16:creationId xmlns:a16="http://schemas.microsoft.com/office/drawing/2014/main" id="{A9F479DE-B6A8-1E48-A417-03CAAFBB44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bwMode="auto">
            <a:xfrm>
              <a:off x="11316083" y="1659679"/>
              <a:ext cx="490823" cy="490823"/>
            </a:xfrm>
            <a:prstGeom prst="rect">
              <a:avLst/>
            </a:prstGeom>
          </p:spPr>
        </p:pic>
        <p:pic>
          <p:nvPicPr>
            <p:cNvPr id="127" name="Graphic 126" descr="Line arrow: Rotate right outline">
              <a:extLst>
                <a:ext uri="{FF2B5EF4-FFF2-40B4-BE49-F238E27FC236}">
                  <a16:creationId xmlns:a16="http://schemas.microsoft.com/office/drawing/2014/main" id="{FA704C51-877C-9221-9252-62CE64ACD1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262001">
              <a:off x="10990109" y="1506197"/>
              <a:ext cx="477128" cy="477128"/>
            </a:xfrm>
            <a:prstGeom prst="rect">
              <a:avLst/>
            </a:prstGeom>
          </p:spPr>
        </p:pic>
      </p:grpSp>
      <p:sp>
        <p:nvSpPr>
          <p:cNvPr id="1025" name="Left-Right Arrow 1024">
            <a:extLst>
              <a:ext uri="{FF2B5EF4-FFF2-40B4-BE49-F238E27FC236}">
                <a16:creationId xmlns:a16="http://schemas.microsoft.com/office/drawing/2014/main" id="{D87A396B-A320-EE45-427C-39F7515534DD}"/>
              </a:ext>
            </a:extLst>
          </p:cNvPr>
          <p:cNvSpPr/>
          <p:nvPr/>
        </p:nvSpPr>
        <p:spPr>
          <a:xfrm>
            <a:off x="2143697" y="3339895"/>
            <a:ext cx="9792680" cy="782745"/>
          </a:xfrm>
          <a:prstGeom prst="leftRightArrow">
            <a:avLst/>
          </a:prstGeom>
          <a:gradFill flip="none" rotWithShape="1">
            <a:gsLst>
              <a:gs pos="0">
                <a:srgbClr val="EF4226"/>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TextBox 1027">
            <a:extLst>
              <a:ext uri="{FF2B5EF4-FFF2-40B4-BE49-F238E27FC236}">
                <a16:creationId xmlns:a16="http://schemas.microsoft.com/office/drawing/2014/main" id="{0BF1DC2D-FDEC-D686-6639-2035E5B652EF}"/>
              </a:ext>
            </a:extLst>
          </p:cNvPr>
          <p:cNvSpPr txBox="1"/>
          <p:nvPr/>
        </p:nvSpPr>
        <p:spPr>
          <a:xfrm>
            <a:off x="2575309" y="3552412"/>
            <a:ext cx="8914194" cy="369332"/>
          </a:xfrm>
          <a:prstGeom prst="rect">
            <a:avLst/>
          </a:prstGeom>
          <a:noFill/>
        </p:spPr>
        <p:txBody>
          <a:bodyPr wrap="square">
            <a:spAutoFit/>
          </a:bodyPr>
          <a:lstStyle/>
          <a:p>
            <a:pPr marL="0" indent="0" algn="ctr">
              <a:buFont typeface="Arial"/>
              <a:buNone/>
              <a:defRPr/>
            </a:pPr>
            <a:r>
              <a:rPr lang="en-US" sz="1800">
                <a:solidFill>
                  <a:schemeClr val="bg1"/>
                </a:solidFill>
                <a:latin typeface="Arial" panose="020B0604020202020204" pitchFamily="34" charset="0"/>
                <a:ea typeface="Source Sans Pro"/>
                <a:cs typeface="Arial" panose="020B0604020202020204" pitchFamily="34" charset="0"/>
              </a:rPr>
              <a:t>Product Vision: MSPs’ one-stop-shop, Backup and Disaster Recovery Vendor</a:t>
            </a:r>
            <a:endParaRPr lang="en-US" sz="18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14FE759-C5E7-BD1E-B33B-69C56415C3F8}"/>
              </a:ext>
            </a:extLst>
          </p:cNvPr>
          <p:cNvPicPr>
            <a:picLocks noChangeAspect="1"/>
          </p:cNvPicPr>
          <p:nvPr/>
        </p:nvPicPr>
        <p:blipFill>
          <a:blip r:embed="rId15"/>
          <a:stretch>
            <a:fillRect/>
          </a:stretch>
        </p:blipFill>
        <p:spPr>
          <a:xfrm>
            <a:off x="11029885" y="1713561"/>
            <a:ext cx="490823" cy="5235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97E9AEE-6346-07FD-4D8F-AB570448CA29}"/>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E0428F49-24CB-35D0-8F60-36F5368BE2D8}"/>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EE955D7-C69B-DB44-4FA6-B85691EB97D7}"/>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5DAB2E1-6303-B3F1-8BF9-D4FAACE5F8CB}"/>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9A10DD-E3B9-5A94-059C-F1A1B8633263}"/>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54F9C5FB-021A-9681-0EA1-FF5FC0DDC8BB}"/>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7DC53E90-6FF1-786F-3B4B-91E2DEAFBA29}"/>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8C664957-6F8D-D4DD-27B2-6C4B6D08FCBC}"/>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1F6DD24B-6E4F-C5CD-0BA9-BAAB0975C86B}"/>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DAB848E-81CD-B6E4-6073-D28E0AEBAC1D}"/>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161709B-1830-169D-6684-42B7B5822A7B}"/>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371E3B3-0C39-3498-CEEE-3708C454D181}"/>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C680C919-67CE-2DD5-C28A-4A293EACCD80}"/>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6614B12F-E524-D2C3-2848-2F07CA22BDA4}"/>
              </a:ext>
            </a:extLst>
          </p:cNvPr>
          <p:cNvSpPr txBox="1"/>
          <p:nvPr/>
        </p:nvSpPr>
        <p:spPr>
          <a:xfrm>
            <a:off x="2103853" y="1778050"/>
            <a:ext cx="6138989" cy="584775"/>
          </a:xfrm>
          <a:prstGeom prst="rect">
            <a:avLst/>
          </a:prstGeom>
          <a:noFill/>
        </p:spPr>
        <p:txBody>
          <a:bodyPr wrap="square" lIns="91440" tIns="45720" rIns="91440" bIns="45720" anchor="t">
            <a:spAutoFit/>
          </a:bodyPr>
          <a:lstStyle/>
          <a:p>
            <a:pPr>
              <a:spcBef>
                <a:spcPts val="167"/>
              </a:spcBef>
              <a:spcAft>
                <a:spcPts val="167"/>
              </a:spcAft>
              <a:defRPr/>
            </a:pPr>
            <a:r>
              <a:rPr lang="en-US" sz="1600">
                <a:solidFill>
                  <a:schemeClr val="bg1"/>
                </a:solidFill>
                <a:latin typeface="Arial"/>
                <a:ea typeface="Helvetica Neue"/>
                <a:cs typeface="Arial"/>
              </a:rPr>
              <a:t>Protect business-critical data regardless of location, size or type, </a:t>
            </a:r>
            <a:br>
              <a:rPr lang="en-US" sz="1600">
                <a:latin typeface="Arial" panose="020B0604020202020204" pitchFamily="34" charset="0"/>
                <a:ea typeface="Helvetica Neue"/>
                <a:cs typeface="Arial" panose="020B0604020202020204" pitchFamily="34" charset="0"/>
              </a:rPr>
            </a:br>
            <a:r>
              <a:rPr lang="en-US" sz="1600">
                <a:solidFill>
                  <a:schemeClr val="bg1"/>
                </a:solidFill>
                <a:latin typeface="Arial"/>
                <a:ea typeface="Helvetica Neue"/>
                <a:cs typeface="Arial"/>
              </a:rPr>
              <a:t>including SaaS, public &amp; hybrid cloud</a:t>
            </a:r>
            <a:endParaRPr lang="en-US" sz="1600">
              <a:solidFill>
                <a:schemeClr val="bg1"/>
              </a:solidFill>
              <a:latin typeface="Arial"/>
              <a:cs typeface="Arial"/>
            </a:endParaRPr>
          </a:p>
        </p:txBody>
      </p:sp>
      <p:sp>
        <p:nvSpPr>
          <p:cNvPr id="60" name="TextBox 59">
            <a:extLst>
              <a:ext uri="{FF2B5EF4-FFF2-40B4-BE49-F238E27FC236}">
                <a16:creationId xmlns:a16="http://schemas.microsoft.com/office/drawing/2014/main" id="{BADD5138-2857-A122-1F41-D3938F592890}"/>
              </a:ext>
            </a:extLst>
          </p:cNvPr>
          <p:cNvSpPr txBox="1"/>
          <p:nvPr/>
        </p:nvSpPr>
        <p:spPr>
          <a:xfrm>
            <a:off x="2091758" y="2892690"/>
            <a:ext cx="10446774" cy="636072"/>
          </a:xfrm>
          <a:prstGeom prst="rect">
            <a:avLst/>
          </a:prstGeom>
          <a:noFill/>
        </p:spPr>
        <p:txBody>
          <a:bodyPr wrap="square">
            <a:spAutoFit/>
          </a:bodyPr>
          <a:lstStyle/>
          <a:p>
            <a:pPr>
              <a:spcBef>
                <a:spcPts val="167"/>
              </a:spcBef>
              <a:spcAft>
                <a:spcPts val="167"/>
              </a:spcAft>
              <a:defRPr/>
            </a:pPr>
            <a:r>
              <a:rPr lang="en-US" sz="1600">
                <a:solidFill>
                  <a:schemeClr val="bg1"/>
                </a:solidFill>
                <a:latin typeface="Arial" panose="020B0604020202020204" pitchFamily="34" charset="0"/>
                <a:ea typeface="Helvetica Neue"/>
                <a:cs typeface="Arial" panose="020B0604020202020204" pitchFamily="34" charset="0"/>
              </a:rPr>
              <a:t>Near-instant RTO for all data types with painless, </a:t>
            </a:r>
          </a:p>
          <a:p>
            <a:pPr>
              <a:spcBef>
                <a:spcPts val="167"/>
              </a:spcBef>
              <a:spcAft>
                <a:spcPts val="167"/>
              </a:spcAft>
              <a:defRPr/>
            </a:pPr>
            <a:r>
              <a:rPr lang="en-US" sz="1600">
                <a:solidFill>
                  <a:schemeClr val="bg1"/>
                </a:solidFill>
                <a:latin typeface="Arial" panose="020B0604020202020204" pitchFamily="34" charset="0"/>
                <a:ea typeface="Helvetica Neue"/>
                <a:cs typeface="Arial" panose="020B0604020202020204" pitchFamily="34" charset="0"/>
              </a:rPr>
              <a:t>low-risk recovery methods including Hybrid environments</a:t>
            </a:r>
            <a:endParaRPr lang="en-US" sz="1600">
              <a:solidFill>
                <a:schemeClr val="bg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75AC5AAF-F067-6F02-5D6C-1982257A737F}"/>
              </a:ext>
            </a:extLst>
          </p:cNvPr>
          <p:cNvSpPr txBox="1"/>
          <p:nvPr/>
        </p:nvSpPr>
        <p:spPr>
          <a:xfrm>
            <a:off x="2123962" y="3813409"/>
            <a:ext cx="3837458" cy="951543"/>
          </a:xfrm>
          <a:prstGeom prst="rect">
            <a:avLst/>
          </a:prstGeom>
          <a:noFill/>
        </p:spPr>
        <p:txBody>
          <a:bodyPr wrap="square" lIns="91440" tIns="45720" rIns="91440" bIns="45720" anchor="t">
            <a:spAutoFit/>
          </a:bodyPr>
          <a:lstStyle/>
          <a:p>
            <a:pPr>
              <a:lnSpc>
                <a:spcPct val="120000"/>
              </a:lnSpc>
              <a:spcBef>
                <a:spcPts val="167"/>
              </a:spcBef>
              <a:spcAft>
                <a:spcPts val="167"/>
              </a:spcAft>
              <a:defRPr/>
            </a:pPr>
            <a:r>
              <a:rPr lang="en-US" sz="1600">
                <a:solidFill>
                  <a:schemeClr val="bg1"/>
                </a:solidFill>
                <a:latin typeface="Arial"/>
                <a:ea typeface="Helvetica Neue"/>
                <a:cs typeface="Arial"/>
              </a:rPr>
              <a:t>Unparalleled reliability </a:t>
            </a:r>
            <a:r>
              <a:rPr lang="en-US" sz="1600">
                <a:solidFill>
                  <a:schemeClr val="bg1"/>
                </a:solidFill>
                <a:latin typeface="Arial"/>
                <a:ea typeface="Helvetica Neue"/>
                <a:cs typeface="Arial"/>
                <a:sym typeface="Wingdings" panose="05000000000000000000" pitchFamily="2" charset="2"/>
              </a:rPr>
              <a:t> lowest labor</a:t>
            </a:r>
            <a:br>
              <a:rPr lang="en-US" sz="1600">
                <a:latin typeface="Arial" panose="020B0604020202020204" pitchFamily="34" charset="0"/>
                <a:ea typeface="Helvetica Neue"/>
                <a:cs typeface="Arial" panose="020B0604020202020204" pitchFamily="34" charset="0"/>
              </a:rPr>
            </a:br>
            <a:r>
              <a:rPr lang="en-US" sz="1600">
                <a:solidFill>
                  <a:schemeClr val="bg1"/>
                </a:solidFill>
                <a:latin typeface="Arial"/>
                <a:ea typeface="Helvetica Neue"/>
                <a:cs typeface="Arial"/>
              </a:rPr>
              <a:t>Secure by design &amp; zero-touch deploy</a:t>
            </a:r>
            <a:br>
              <a:rPr lang="en-US" sz="1600">
                <a:latin typeface="Arial" panose="020B0604020202020204" pitchFamily="34" charset="0"/>
                <a:ea typeface="Helvetica Neue"/>
                <a:cs typeface="Arial" panose="020B0604020202020204" pitchFamily="34" charset="0"/>
              </a:rPr>
            </a:br>
            <a:r>
              <a:rPr lang="en-US" sz="1600">
                <a:solidFill>
                  <a:schemeClr val="bg1"/>
                </a:solidFill>
                <a:latin typeface="Arial"/>
                <a:ea typeface="Helvetica Neue"/>
                <a:cs typeface="Arial"/>
              </a:rPr>
              <a:t>Headache and Hassle Free</a:t>
            </a:r>
            <a:endParaRPr lang="en-US" sz="1600">
              <a:solidFill>
                <a:schemeClr val="bg1"/>
              </a:solidFill>
              <a:latin typeface="Arial" panose="020B0604020202020204" pitchFamily="34" charset="0"/>
              <a:ea typeface="Helvetica Neue"/>
              <a:cs typeface="Arial" panose="020B0604020202020204" pitchFamily="34" charset="0"/>
            </a:endParaRPr>
          </a:p>
        </p:txBody>
      </p:sp>
      <p:sp>
        <p:nvSpPr>
          <p:cNvPr id="64" name="TextBox 63">
            <a:extLst>
              <a:ext uri="{FF2B5EF4-FFF2-40B4-BE49-F238E27FC236}">
                <a16:creationId xmlns:a16="http://schemas.microsoft.com/office/drawing/2014/main" id="{CB086839-E2B0-303F-D721-6C9F291EF844}"/>
              </a:ext>
            </a:extLst>
          </p:cNvPr>
          <p:cNvSpPr txBox="1"/>
          <p:nvPr/>
        </p:nvSpPr>
        <p:spPr>
          <a:xfrm>
            <a:off x="2097356" y="4889402"/>
            <a:ext cx="4007848" cy="951543"/>
          </a:xfrm>
          <a:prstGeom prst="rect">
            <a:avLst/>
          </a:prstGeom>
          <a:noFill/>
        </p:spPr>
        <p:txBody>
          <a:bodyPr wrap="square" lIns="91440" tIns="45720" rIns="91440" bIns="45720" anchor="t">
            <a:spAutoFit/>
          </a:bodyPr>
          <a:lstStyle/>
          <a:p>
            <a:pPr>
              <a:lnSpc>
                <a:spcPct val="120000"/>
              </a:lnSpc>
              <a:spcBef>
                <a:spcPts val="167"/>
              </a:spcBef>
              <a:spcAft>
                <a:spcPts val="167"/>
              </a:spcAft>
              <a:defRPr/>
            </a:pPr>
            <a:r>
              <a:rPr lang="en-US" sz="1600">
                <a:solidFill>
                  <a:schemeClr val="bg1"/>
                </a:solidFill>
                <a:latin typeface="Arial"/>
                <a:ea typeface="Helvetica Neue"/>
                <a:cs typeface="Arial"/>
              </a:rPr>
              <a:t>D2C, appliance-based or local-cache</a:t>
            </a:r>
            <a:br>
              <a:rPr lang="en-US" sz="1600">
                <a:latin typeface="Arial" panose="020B0604020202020204" pitchFamily="34" charset="0"/>
                <a:ea typeface="Helvetica Neue"/>
                <a:cs typeface="Arial" panose="020B0604020202020204" pitchFamily="34" charset="0"/>
              </a:rPr>
            </a:br>
            <a:r>
              <a:rPr lang="en-US" sz="1600">
                <a:solidFill>
                  <a:schemeClr val="bg1"/>
                </a:solidFill>
                <a:latin typeface="Arial"/>
                <a:ea typeface="Helvetica Neue"/>
                <a:cs typeface="Arial"/>
              </a:rPr>
              <a:t>Our turn-key BDR appliance or BYOD</a:t>
            </a:r>
            <a:br>
              <a:rPr lang="en-US" sz="1600">
                <a:latin typeface="Arial" panose="020B0604020202020204" pitchFamily="34" charset="0"/>
                <a:ea typeface="Helvetica Neue"/>
                <a:cs typeface="Arial" panose="020B0604020202020204" pitchFamily="34" charset="0"/>
              </a:rPr>
            </a:br>
            <a:r>
              <a:rPr lang="en-US" sz="1600">
                <a:solidFill>
                  <a:schemeClr val="bg1"/>
                </a:solidFill>
                <a:latin typeface="Arial"/>
                <a:ea typeface="Helvetica Neue"/>
                <a:cs typeface="Arial"/>
              </a:rPr>
              <a:t>Our cloud or yours</a:t>
            </a:r>
          </a:p>
        </p:txBody>
      </p:sp>
      <p:sp>
        <p:nvSpPr>
          <p:cNvPr id="66" name="Title 65">
            <a:extLst>
              <a:ext uri="{FF2B5EF4-FFF2-40B4-BE49-F238E27FC236}">
                <a16:creationId xmlns:a16="http://schemas.microsoft.com/office/drawing/2014/main" id="{79C21687-D9A8-17A0-BDDE-FD73B7E51080}"/>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a:t>
            </a:r>
          </a:p>
        </p:txBody>
      </p:sp>
    </p:spTree>
    <p:extLst>
      <p:ext uri="{BB962C8B-B14F-4D97-AF65-F5344CB8AC3E}">
        <p14:creationId xmlns:p14="http://schemas.microsoft.com/office/powerpoint/2010/main" val="1321068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F600790-4B60-9596-B956-5661CCD606F7}"/>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EF01820C-5E20-7937-2A70-A0F1E8D60A53}"/>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4D3237A-39FC-8E82-C90F-3AC5D67C01DC}"/>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042D3A7-300F-4A9B-B762-5B13273B7109}"/>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DDF9B7-F5D8-C6E6-CA78-0C4EBF53ECFC}"/>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811BDE50-C17B-737C-BCDF-27F990D2074D}"/>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5B7F2A8B-286E-BDE6-5007-858D525F1077}"/>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B61A7FF2-7692-B847-7759-F5BD96360AE2}"/>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9E1A5851-17D8-24FF-8385-298AA1248F6E}"/>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B0B4845-0864-E9E9-2349-A186B9FA66C6}"/>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69DAC3A-D03F-DAD9-08E8-D0D738B7ED45}"/>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18E1893-1D48-B35A-27CB-CAB198D38521}"/>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78E7A6C-223D-0964-3BC3-80417C8056E1}"/>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66" name="Title 65">
            <a:extLst>
              <a:ext uri="{FF2B5EF4-FFF2-40B4-BE49-F238E27FC236}">
                <a16:creationId xmlns:a16="http://schemas.microsoft.com/office/drawing/2014/main" id="{B3842DDD-B959-D6C6-FE6D-5965C219C561}"/>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 – Recent &amp; Current</a:t>
            </a:r>
          </a:p>
        </p:txBody>
      </p:sp>
      <p:sp>
        <p:nvSpPr>
          <p:cNvPr id="2" name="TextBox 1">
            <a:extLst>
              <a:ext uri="{FF2B5EF4-FFF2-40B4-BE49-F238E27FC236}">
                <a16:creationId xmlns:a16="http://schemas.microsoft.com/office/drawing/2014/main" id="{FB5D9615-677C-59A9-09D8-8014C3F0F2C9}"/>
              </a:ext>
            </a:extLst>
          </p:cNvPr>
          <p:cNvSpPr txBox="1"/>
          <p:nvPr/>
        </p:nvSpPr>
        <p:spPr>
          <a:xfrm>
            <a:off x="2560391" y="2275215"/>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Protect Mac</a:t>
            </a:r>
          </a:p>
        </p:txBody>
      </p:sp>
      <p:pic>
        <p:nvPicPr>
          <p:cNvPr id="4" name="Picture 3">
            <a:extLst>
              <a:ext uri="{FF2B5EF4-FFF2-40B4-BE49-F238E27FC236}">
                <a16:creationId xmlns:a16="http://schemas.microsoft.com/office/drawing/2014/main" id="{6FE811E7-3C27-8290-0320-78406124B607}"/>
              </a:ext>
            </a:extLst>
          </p:cNvPr>
          <p:cNvPicPr>
            <a:picLocks noChangeAspect="1"/>
          </p:cNvPicPr>
          <p:nvPr/>
        </p:nvPicPr>
        <p:blipFill>
          <a:blip r:embed="rId3">
            <a:lum bright="70000" contrast="-70000"/>
          </a:blip>
          <a:srcRect/>
          <a:stretch/>
        </p:blipFill>
        <p:spPr>
          <a:xfrm>
            <a:off x="5947189" y="1664252"/>
            <a:ext cx="560243" cy="533308"/>
          </a:xfrm>
          <a:prstGeom prst="rect">
            <a:avLst/>
          </a:prstGeom>
        </p:spPr>
      </p:pic>
      <p:sp>
        <p:nvSpPr>
          <p:cNvPr id="5" name="TextBox 4">
            <a:extLst>
              <a:ext uri="{FF2B5EF4-FFF2-40B4-BE49-F238E27FC236}">
                <a16:creationId xmlns:a16="http://schemas.microsoft.com/office/drawing/2014/main" id="{ECCBCC88-BF19-7B81-EFF4-91C788464362}"/>
              </a:ext>
            </a:extLst>
          </p:cNvPr>
          <p:cNvSpPr txBox="1"/>
          <p:nvPr/>
        </p:nvSpPr>
        <p:spPr>
          <a:xfrm>
            <a:off x="5358641" y="2269989"/>
            <a:ext cx="176848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Copilot+ AI PCs</a:t>
            </a:r>
          </a:p>
        </p:txBody>
      </p:sp>
      <p:pic>
        <p:nvPicPr>
          <p:cNvPr id="6" name="Graphic 5">
            <a:extLst>
              <a:ext uri="{FF2B5EF4-FFF2-40B4-BE49-F238E27FC236}">
                <a16:creationId xmlns:a16="http://schemas.microsoft.com/office/drawing/2014/main" id="{BB0B5784-A507-E409-317F-8E867E682F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8860" y="1710402"/>
            <a:ext cx="377058" cy="377058"/>
          </a:xfrm>
          <a:prstGeom prst="rect">
            <a:avLst/>
          </a:prstGeom>
        </p:spPr>
      </p:pic>
      <p:pic>
        <p:nvPicPr>
          <p:cNvPr id="7" name="Picture 6">
            <a:extLst>
              <a:ext uri="{FF2B5EF4-FFF2-40B4-BE49-F238E27FC236}">
                <a16:creationId xmlns:a16="http://schemas.microsoft.com/office/drawing/2014/main" id="{070604F8-BE36-93FD-7C03-D357D9E729E1}"/>
              </a:ext>
            </a:extLst>
          </p:cNvPr>
          <p:cNvPicPr>
            <a:picLocks noChangeAspect="1"/>
          </p:cNvPicPr>
          <p:nvPr/>
        </p:nvPicPr>
        <p:blipFill>
          <a:blip r:embed="rId6">
            <a:lum bright="70000" contrast="-70000"/>
          </a:blip>
          <a:srcRect/>
          <a:stretch/>
        </p:blipFill>
        <p:spPr>
          <a:xfrm>
            <a:off x="2948644" y="1642734"/>
            <a:ext cx="560243" cy="533308"/>
          </a:xfrm>
          <a:prstGeom prst="rect">
            <a:avLst/>
          </a:prstGeom>
        </p:spPr>
      </p:pic>
      <p:sp>
        <p:nvSpPr>
          <p:cNvPr id="8" name="TextBox 7">
            <a:extLst>
              <a:ext uri="{FF2B5EF4-FFF2-40B4-BE49-F238E27FC236}">
                <a16:creationId xmlns:a16="http://schemas.microsoft.com/office/drawing/2014/main" id="{52B50680-C273-F238-865F-4D90AA594E6C}"/>
              </a:ext>
            </a:extLst>
          </p:cNvPr>
          <p:cNvSpPr txBox="1"/>
          <p:nvPr/>
        </p:nvSpPr>
        <p:spPr>
          <a:xfrm>
            <a:off x="8591631" y="2240458"/>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Geo+</a:t>
            </a:r>
          </a:p>
        </p:txBody>
      </p:sp>
      <p:sp>
        <p:nvSpPr>
          <p:cNvPr id="13" name="Rectangle 12">
            <a:extLst>
              <a:ext uri="{FF2B5EF4-FFF2-40B4-BE49-F238E27FC236}">
                <a16:creationId xmlns:a16="http://schemas.microsoft.com/office/drawing/2014/main" id="{D77458D4-EDEF-FDF2-9C35-0B3179FDAB8C}"/>
              </a:ext>
            </a:extLst>
          </p:cNvPr>
          <p:cNvSpPr/>
          <p:nvPr/>
        </p:nvSpPr>
        <p:spPr bwMode="auto">
          <a:xfrm>
            <a:off x="-137211" y="2615823"/>
            <a:ext cx="12303375" cy="3336799"/>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417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C046778-24FB-373F-715B-B6E4B9443B6D}"/>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259DE265-F3F8-3EC5-55DA-8A2729284586}"/>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D31C336-5AC9-9892-B280-EC7B0A10DF70}"/>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9525373-B4A1-0C0A-0CEC-65FD9DDD61F2}"/>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DB78C12-3C1A-83A8-8913-2A0AFE01D992}"/>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E150F5CC-5742-8463-257C-4BB4EE033B0A}"/>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8A80863B-C68F-6064-AB5D-A2C692F630AB}"/>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E0B0848E-250C-9CCE-F69A-E1BA6F89C4A7}"/>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6186C44C-D018-F960-17D8-938A436E70B8}"/>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6FD8483-4497-5F2E-A1CC-AF9DA3046B65}"/>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B9051F6-536F-51A1-FEE6-6644A7F8D148}"/>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0C0AA31-BBB9-5560-44EB-2A6D442938D5}"/>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6EA113F-6FE4-BA1F-013B-FC786652D02C}"/>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66" name="Title 65">
            <a:extLst>
              <a:ext uri="{FF2B5EF4-FFF2-40B4-BE49-F238E27FC236}">
                <a16:creationId xmlns:a16="http://schemas.microsoft.com/office/drawing/2014/main" id="{82EBD63C-5513-2AFE-8CBE-4A8A60C1682D}"/>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 – Recent &amp; Current</a:t>
            </a:r>
          </a:p>
        </p:txBody>
      </p:sp>
      <p:sp>
        <p:nvSpPr>
          <p:cNvPr id="2" name="TextBox 1">
            <a:extLst>
              <a:ext uri="{FF2B5EF4-FFF2-40B4-BE49-F238E27FC236}">
                <a16:creationId xmlns:a16="http://schemas.microsoft.com/office/drawing/2014/main" id="{1C8976B3-818B-C969-E45D-AAFED507267E}"/>
              </a:ext>
            </a:extLst>
          </p:cNvPr>
          <p:cNvSpPr txBox="1"/>
          <p:nvPr/>
        </p:nvSpPr>
        <p:spPr>
          <a:xfrm>
            <a:off x="2560391" y="2275215"/>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Protect Mac</a:t>
            </a:r>
          </a:p>
        </p:txBody>
      </p:sp>
      <p:pic>
        <p:nvPicPr>
          <p:cNvPr id="4" name="Picture 3">
            <a:extLst>
              <a:ext uri="{FF2B5EF4-FFF2-40B4-BE49-F238E27FC236}">
                <a16:creationId xmlns:a16="http://schemas.microsoft.com/office/drawing/2014/main" id="{DB8F2E8C-504F-289A-C14C-6F317A47F44C}"/>
              </a:ext>
            </a:extLst>
          </p:cNvPr>
          <p:cNvPicPr>
            <a:picLocks noChangeAspect="1"/>
          </p:cNvPicPr>
          <p:nvPr/>
        </p:nvPicPr>
        <p:blipFill>
          <a:blip r:embed="rId3">
            <a:lum bright="70000" contrast="-70000"/>
          </a:blip>
          <a:srcRect/>
          <a:stretch/>
        </p:blipFill>
        <p:spPr>
          <a:xfrm>
            <a:off x="5947189" y="1664252"/>
            <a:ext cx="560243" cy="533308"/>
          </a:xfrm>
          <a:prstGeom prst="rect">
            <a:avLst/>
          </a:prstGeom>
        </p:spPr>
      </p:pic>
      <p:sp>
        <p:nvSpPr>
          <p:cNvPr id="5" name="TextBox 4">
            <a:extLst>
              <a:ext uri="{FF2B5EF4-FFF2-40B4-BE49-F238E27FC236}">
                <a16:creationId xmlns:a16="http://schemas.microsoft.com/office/drawing/2014/main" id="{48E327A2-76B2-4030-1B04-5B79F56A236D}"/>
              </a:ext>
            </a:extLst>
          </p:cNvPr>
          <p:cNvSpPr txBox="1"/>
          <p:nvPr/>
        </p:nvSpPr>
        <p:spPr>
          <a:xfrm>
            <a:off x="5358641" y="2269989"/>
            <a:ext cx="176848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Copilot+ AI PCs</a:t>
            </a:r>
          </a:p>
        </p:txBody>
      </p:sp>
      <p:pic>
        <p:nvPicPr>
          <p:cNvPr id="6" name="Graphic 5">
            <a:extLst>
              <a:ext uri="{FF2B5EF4-FFF2-40B4-BE49-F238E27FC236}">
                <a16:creationId xmlns:a16="http://schemas.microsoft.com/office/drawing/2014/main" id="{83EE9658-5B96-E8C9-9ED8-3E3A634949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8860" y="1710402"/>
            <a:ext cx="377058" cy="377058"/>
          </a:xfrm>
          <a:prstGeom prst="rect">
            <a:avLst/>
          </a:prstGeom>
        </p:spPr>
      </p:pic>
      <p:pic>
        <p:nvPicPr>
          <p:cNvPr id="7" name="Picture 6">
            <a:extLst>
              <a:ext uri="{FF2B5EF4-FFF2-40B4-BE49-F238E27FC236}">
                <a16:creationId xmlns:a16="http://schemas.microsoft.com/office/drawing/2014/main" id="{C391612D-FFCB-5258-E783-78AE66246284}"/>
              </a:ext>
            </a:extLst>
          </p:cNvPr>
          <p:cNvPicPr>
            <a:picLocks noChangeAspect="1"/>
          </p:cNvPicPr>
          <p:nvPr/>
        </p:nvPicPr>
        <p:blipFill>
          <a:blip r:embed="rId6">
            <a:lum bright="70000" contrast="-70000"/>
          </a:blip>
          <a:srcRect/>
          <a:stretch/>
        </p:blipFill>
        <p:spPr>
          <a:xfrm>
            <a:off x="2948644" y="1642734"/>
            <a:ext cx="560243" cy="533308"/>
          </a:xfrm>
          <a:prstGeom prst="rect">
            <a:avLst/>
          </a:prstGeom>
        </p:spPr>
      </p:pic>
      <p:sp>
        <p:nvSpPr>
          <p:cNvPr id="8" name="TextBox 7">
            <a:extLst>
              <a:ext uri="{FF2B5EF4-FFF2-40B4-BE49-F238E27FC236}">
                <a16:creationId xmlns:a16="http://schemas.microsoft.com/office/drawing/2014/main" id="{60AA9BF3-87A9-B973-31B7-6784A3098504}"/>
              </a:ext>
            </a:extLst>
          </p:cNvPr>
          <p:cNvSpPr txBox="1"/>
          <p:nvPr/>
        </p:nvSpPr>
        <p:spPr>
          <a:xfrm>
            <a:off x="8591631" y="2240458"/>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Geo+</a:t>
            </a:r>
          </a:p>
        </p:txBody>
      </p:sp>
      <p:sp>
        <p:nvSpPr>
          <p:cNvPr id="14" name="TextBox 13">
            <a:extLst>
              <a:ext uri="{FF2B5EF4-FFF2-40B4-BE49-F238E27FC236}">
                <a16:creationId xmlns:a16="http://schemas.microsoft.com/office/drawing/2014/main" id="{36B6086C-7F7A-5B59-7DB1-C726B89A342C}"/>
              </a:ext>
            </a:extLst>
          </p:cNvPr>
          <p:cNvSpPr txBox="1"/>
          <p:nvPr/>
        </p:nvSpPr>
        <p:spPr>
          <a:xfrm>
            <a:off x="2233065" y="3339939"/>
            <a:ext cx="208366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Linux Virtualization</a:t>
            </a:r>
          </a:p>
        </p:txBody>
      </p:sp>
      <p:sp>
        <p:nvSpPr>
          <p:cNvPr id="15" name="TextBox 14">
            <a:extLst>
              <a:ext uri="{FF2B5EF4-FFF2-40B4-BE49-F238E27FC236}">
                <a16:creationId xmlns:a16="http://schemas.microsoft.com/office/drawing/2014/main" id="{58816B00-9972-D6E9-1725-07F1C95DE5CF}"/>
              </a:ext>
            </a:extLst>
          </p:cNvPr>
          <p:cNvSpPr txBox="1"/>
          <p:nvPr/>
        </p:nvSpPr>
        <p:spPr>
          <a:xfrm>
            <a:off x="4912261" y="3340673"/>
            <a:ext cx="266124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Incremental BMR Failback</a:t>
            </a:r>
          </a:p>
        </p:txBody>
      </p:sp>
      <p:pic>
        <p:nvPicPr>
          <p:cNvPr id="16" name="Picture 15">
            <a:extLst>
              <a:ext uri="{FF2B5EF4-FFF2-40B4-BE49-F238E27FC236}">
                <a16:creationId xmlns:a16="http://schemas.microsoft.com/office/drawing/2014/main" id="{FDA906C6-10DC-AE23-C31F-5DD717878D0B}"/>
              </a:ext>
            </a:extLst>
          </p:cNvPr>
          <p:cNvPicPr>
            <a:picLocks noChangeAspect="1"/>
          </p:cNvPicPr>
          <p:nvPr/>
        </p:nvPicPr>
        <p:blipFill>
          <a:blip r:embed="rId7">
            <a:lum bright="70000" contrast="-70000"/>
          </a:blip>
          <a:srcRect/>
          <a:stretch/>
        </p:blipFill>
        <p:spPr>
          <a:xfrm>
            <a:off x="5947189" y="2730997"/>
            <a:ext cx="560243" cy="533308"/>
          </a:xfrm>
          <a:prstGeom prst="rect">
            <a:avLst/>
          </a:prstGeom>
        </p:spPr>
      </p:pic>
      <p:sp>
        <p:nvSpPr>
          <p:cNvPr id="17" name="TextBox 16">
            <a:extLst>
              <a:ext uri="{FF2B5EF4-FFF2-40B4-BE49-F238E27FC236}">
                <a16:creationId xmlns:a16="http://schemas.microsoft.com/office/drawing/2014/main" id="{27411F94-AFC6-1D5B-1B54-0CC12D111A64}"/>
              </a:ext>
            </a:extLst>
          </p:cNvPr>
          <p:cNvSpPr txBox="1"/>
          <p:nvPr/>
        </p:nvSpPr>
        <p:spPr>
          <a:xfrm>
            <a:off x="8006220" y="3178993"/>
            <a:ext cx="2599839" cy="523220"/>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PST Export for M365 Exchange Mailboxes</a:t>
            </a:r>
          </a:p>
        </p:txBody>
      </p:sp>
      <p:pic>
        <p:nvPicPr>
          <p:cNvPr id="18" name="Picture 17">
            <a:extLst>
              <a:ext uri="{FF2B5EF4-FFF2-40B4-BE49-F238E27FC236}">
                <a16:creationId xmlns:a16="http://schemas.microsoft.com/office/drawing/2014/main" id="{4DE7C638-9328-1095-7E1B-24B7612871E8}"/>
              </a:ext>
            </a:extLst>
          </p:cNvPr>
          <p:cNvPicPr>
            <a:picLocks noChangeAspect="1"/>
          </p:cNvPicPr>
          <p:nvPr/>
        </p:nvPicPr>
        <p:blipFill>
          <a:blip r:embed="rId8">
            <a:lum bright="70000" contrast="-70000"/>
          </a:blip>
          <a:srcRect/>
          <a:stretch/>
        </p:blipFill>
        <p:spPr>
          <a:xfrm>
            <a:off x="2916087" y="2752138"/>
            <a:ext cx="560243" cy="533309"/>
          </a:xfrm>
          <a:prstGeom prst="rect">
            <a:avLst/>
          </a:prstGeom>
        </p:spPr>
      </p:pic>
      <p:pic>
        <p:nvPicPr>
          <p:cNvPr id="20" name="Graphic 19" descr="Open envelope outline">
            <a:extLst>
              <a:ext uri="{FF2B5EF4-FFF2-40B4-BE49-F238E27FC236}">
                <a16:creationId xmlns:a16="http://schemas.microsoft.com/office/drawing/2014/main" id="{60EC39E7-2BE1-98B2-9A45-E1B0FE10DF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8789" y="2685272"/>
            <a:ext cx="457200" cy="457200"/>
          </a:xfrm>
          <a:prstGeom prst="rect">
            <a:avLst/>
          </a:prstGeom>
        </p:spPr>
      </p:pic>
      <p:sp>
        <p:nvSpPr>
          <p:cNvPr id="12" name="Rectangle 11">
            <a:extLst>
              <a:ext uri="{FF2B5EF4-FFF2-40B4-BE49-F238E27FC236}">
                <a16:creationId xmlns:a16="http://schemas.microsoft.com/office/drawing/2014/main" id="{06BC989A-E8E7-EAE4-0519-7B27F90E4C3D}"/>
              </a:ext>
            </a:extLst>
          </p:cNvPr>
          <p:cNvSpPr/>
          <p:nvPr/>
        </p:nvSpPr>
        <p:spPr bwMode="auto">
          <a:xfrm>
            <a:off x="-104329" y="1499467"/>
            <a:ext cx="12303375" cy="1105663"/>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2C0CDF-04B7-4370-5A19-DA0ECE9FB458}"/>
              </a:ext>
            </a:extLst>
          </p:cNvPr>
          <p:cNvSpPr/>
          <p:nvPr/>
        </p:nvSpPr>
        <p:spPr bwMode="auto">
          <a:xfrm>
            <a:off x="-137211" y="3725889"/>
            <a:ext cx="12303375" cy="2226733"/>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30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FD2CD-C1FD-695C-ECF8-402D11F25791}"/>
              </a:ext>
            </a:extLst>
          </p:cNvPr>
          <p:cNvSpPr>
            <a:spLocks noGrp="1"/>
          </p:cNvSpPr>
          <p:nvPr>
            <p:ph type="title"/>
          </p:nvPr>
        </p:nvSpPr>
        <p:spPr/>
        <p:txBody>
          <a:bodyPr/>
          <a:lstStyle/>
          <a:p>
            <a:r>
              <a:rPr lang="en-US" spc="300"/>
              <a:t>WELCOME</a:t>
            </a:r>
          </a:p>
        </p:txBody>
      </p:sp>
    </p:spTree>
    <p:extLst>
      <p:ext uri="{BB962C8B-B14F-4D97-AF65-F5344CB8AC3E}">
        <p14:creationId xmlns:p14="http://schemas.microsoft.com/office/powerpoint/2010/main" val="2894805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56EB68A-A249-DDF0-3543-DB2E96EF8108}"/>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CC6805E0-CB63-456B-9EAC-12D67658B63B}"/>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8647CB2-D90B-3029-B197-C2325ED7350A}"/>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680DF5C-3BCF-5AC9-A3FD-CAECFA789143}"/>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346F53-DFA0-423C-5B01-96061C79907F}"/>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A25BFB09-CC9C-4E4B-78C7-0E1ED5A19AD2}"/>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FB007CA1-4360-DC33-7483-E7A5AB2B3940}"/>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0904B5B0-6E00-F609-F1ED-65266E1B5214}"/>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6510F29A-51B8-0D76-4D3F-DD363FAFD7DF}"/>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38E56D6-461D-71AA-CEAA-9F147DAEB34D}"/>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95CF737-1DDE-068F-D7EB-311FBB27B3C2}"/>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D1EF037-83F2-920D-CD05-E5B4D84ED109}"/>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4278067-C795-BB2A-525A-DD1249CCEF15}"/>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66" name="Title 65">
            <a:extLst>
              <a:ext uri="{FF2B5EF4-FFF2-40B4-BE49-F238E27FC236}">
                <a16:creationId xmlns:a16="http://schemas.microsoft.com/office/drawing/2014/main" id="{45B2847E-C651-920E-E0A0-FB97222A0928}"/>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 – Recent &amp; Current</a:t>
            </a:r>
          </a:p>
        </p:txBody>
      </p:sp>
      <p:sp>
        <p:nvSpPr>
          <p:cNvPr id="2" name="TextBox 1">
            <a:extLst>
              <a:ext uri="{FF2B5EF4-FFF2-40B4-BE49-F238E27FC236}">
                <a16:creationId xmlns:a16="http://schemas.microsoft.com/office/drawing/2014/main" id="{2429021C-9A28-6BC2-7530-1A556853A51B}"/>
              </a:ext>
            </a:extLst>
          </p:cNvPr>
          <p:cNvSpPr txBox="1"/>
          <p:nvPr/>
        </p:nvSpPr>
        <p:spPr>
          <a:xfrm>
            <a:off x="2560391" y="2275215"/>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Protect Mac</a:t>
            </a:r>
          </a:p>
        </p:txBody>
      </p:sp>
      <p:pic>
        <p:nvPicPr>
          <p:cNvPr id="4" name="Picture 3">
            <a:extLst>
              <a:ext uri="{FF2B5EF4-FFF2-40B4-BE49-F238E27FC236}">
                <a16:creationId xmlns:a16="http://schemas.microsoft.com/office/drawing/2014/main" id="{F7757165-2D21-5F1C-CD2E-349B06388EA7}"/>
              </a:ext>
            </a:extLst>
          </p:cNvPr>
          <p:cNvPicPr>
            <a:picLocks noChangeAspect="1"/>
          </p:cNvPicPr>
          <p:nvPr/>
        </p:nvPicPr>
        <p:blipFill>
          <a:blip r:embed="rId3">
            <a:lum bright="70000" contrast="-70000"/>
          </a:blip>
          <a:srcRect/>
          <a:stretch/>
        </p:blipFill>
        <p:spPr>
          <a:xfrm>
            <a:off x="5947189" y="1664252"/>
            <a:ext cx="560243" cy="533308"/>
          </a:xfrm>
          <a:prstGeom prst="rect">
            <a:avLst/>
          </a:prstGeom>
        </p:spPr>
      </p:pic>
      <p:sp>
        <p:nvSpPr>
          <p:cNvPr id="5" name="TextBox 4">
            <a:extLst>
              <a:ext uri="{FF2B5EF4-FFF2-40B4-BE49-F238E27FC236}">
                <a16:creationId xmlns:a16="http://schemas.microsoft.com/office/drawing/2014/main" id="{06A11B66-7CAC-90AE-7475-FD792C945385}"/>
              </a:ext>
            </a:extLst>
          </p:cNvPr>
          <p:cNvSpPr txBox="1"/>
          <p:nvPr/>
        </p:nvSpPr>
        <p:spPr>
          <a:xfrm>
            <a:off x="5358641" y="2269989"/>
            <a:ext cx="176848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Copilot+ AI PCs</a:t>
            </a:r>
          </a:p>
        </p:txBody>
      </p:sp>
      <p:pic>
        <p:nvPicPr>
          <p:cNvPr id="6" name="Graphic 5">
            <a:extLst>
              <a:ext uri="{FF2B5EF4-FFF2-40B4-BE49-F238E27FC236}">
                <a16:creationId xmlns:a16="http://schemas.microsoft.com/office/drawing/2014/main" id="{C6ECD747-BED7-E668-FDA1-FDD664FD77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8860" y="1710402"/>
            <a:ext cx="377058" cy="377058"/>
          </a:xfrm>
          <a:prstGeom prst="rect">
            <a:avLst/>
          </a:prstGeom>
        </p:spPr>
      </p:pic>
      <p:pic>
        <p:nvPicPr>
          <p:cNvPr id="7" name="Picture 6">
            <a:extLst>
              <a:ext uri="{FF2B5EF4-FFF2-40B4-BE49-F238E27FC236}">
                <a16:creationId xmlns:a16="http://schemas.microsoft.com/office/drawing/2014/main" id="{3138400F-AF90-A777-ADBF-BF67C0EF7875}"/>
              </a:ext>
            </a:extLst>
          </p:cNvPr>
          <p:cNvPicPr>
            <a:picLocks noChangeAspect="1"/>
          </p:cNvPicPr>
          <p:nvPr/>
        </p:nvPicPr>
        <p:blipFill>
          <a:blip r:embed="rId6">
            <a:lum bright="70000" contrast="-70000"/>
          </a:blip>
          <a:srcRect/>
          <a:stretch/>
        </p:blipFill>
        <p:spPr>
          <a:xfrm>
            <a:off x="2948644" y="1642734"/>
            <a:ext cx="560243" cy="533308"/>
          </a:xfrm>
          <a:prstGeom prst="rect">
            <a:avLst/>
          </a:prstGeom>
        </p:spPr>
      </p:pic>
      <p:sp>
        <p:nvSpPr>
          <p:cNvPr id="8" name="TextBox 7">
            <a:extLst>
              <a:ext uri="{FF2B5EF4-FFF2-40B4-BE49-F238E27FC236}">
                <a16:creationId xmlns:a16="http://schemas.microsoft.com/office/drawing/2014/main" id="{C63A154A-5AC0-4E2A-97BA-1D261101F73C}"/>
              </a:ext>
            </a:extLst>
          </p:cNvPr>
          <p:cNvSpPr txBox="1"/>
          <p:nvPr/>
        </p:nvSpPr>
        <p:spPr>
          <a:xfrm>
            <a:off x="8591631" y="2240458"/>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Geo+</a:t>
            </a:r>
          </a:p>
        </p:txBody>
      </p:sp>
      <p:sp>
        <p:nvSpPr>
          <p:cNvPr id="14" name="TextBox 13">
            <a:extLst>
              <a:ext uri="{FF2B5EF4-FFF2-40B4-BE49-F238E27FC236}">
                <a16:creationId xmlns:a16="http://schemas.microsoft.com/office/drawing/2014/main" id="{7C4214BB-C00A-A2B1-833E-75E2B3556196}"/>
              </a:ext>
            </a:extLst>
          </p:cNvPr>
          <p:cNvSpPr txBox="1"/>
          <p:nvPr/>
        </p:nvSpPr>
        <p:spPr>
          <a:xfrm>
            <a:off x="2233065" y="3339939"/>
            <a:ext cx="208366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Linux Virtualization</a:t>
            </a:r>
          </a:p>
        </p:txBody>
      </p:sp>
      <p:sp>
        <p:nvSpPr>
          <p:cNvPr id="15" name="TextBox 14">
            <a:extLst>
              <a:ext uri="{FF2B5EF4-FFF2-40B4-BE49-F238E27FC236}">
                <a16:creationId xmlns:a16="http://schemas.microsoft.com/office/drawing/2014/main" id="{F77BA2D5-266B-45D1-8539-7136BF913E54}"/>
              </a:ext>
            </a:extLst>
          </p:cNvPr>
          <p:cNvSpPr txBox="1"/>
          <p:nvPr/>
        </p:nvSpPr>
        <p:spPr>
          <a:xfrm>
            <a:off x="4912261" y="3340673"/>
            <a:ext cx="266124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Incremental BMR Failback</a:t>
            </a:r>
          </a:p>
        </p:txBody>
      </p:sp>
      <p:pic>
        <p:nvPicPr>
          <p:cNvPr id="16" name="Picture 15">
            <a:extLst>
              <a:ext uri="{FF2B5EF4-FFF2-40B4-BE49-F238E27FC236}">
                <a16:creationId xmlns:a16="http://schemas.microsoft.com/office/drawing/2014/main" id="{4BC9E556-2089-AF9C-7FE2-C11AB3EE81F8}"/>
              </a:ext>
            </a:extLst>
          </p:cNvPr>
          <p:cNvPicPr>
            <a:picLocks noChangeAspect="1"/>
          </p:cNvPicPr>
          <p:nvPr/>
        </p:nvPicPr>
        <p:blipFill>
          <a:blip r:embed="rId7">
            <a:lum bright="70000" contrast="-70000"/>
          </a:blip>
          <a:srcRect/>
          <a:stretch/>
        </p:blipFill>
        <p:spPr>
          <a:xfrm>
            <a:off x="5947189" y="2730997"/>
            <a:ext cx="560243" cy="533308"/>
          </a:xfrm>
          <a:prstGeom prst="rect">
            <a:avLst/>
          </a:prstGeom>
        </p:spPr>
      </p:pic>
      <p:sp>
        <p:nvSpPr>
          <p:cNvPr id="17" name="TextBox 16">
            <a:extLst>
              <a:ext uri="{FF2B5EF4-FFF2-40B4-BE49-F238E27FC236}">
                <a16:creationId xmlns:a16="http://schemas.microsoft.com/office/drawing/2014/main" id="{1846419F-2949-64EC-3B77-572CD6685A95}"/>
              </a:ext>
            </a:extLst>
          </p:cNvPr>
          <p:cNvSpPr txBox="1"/>
          <p:nvPr/>
        </p:nvSpPr>
        <p:spPr>
          <a:xfrm>
            <a:off x="8006220" y="3178993"/>
            <a:ext cx="2599839" cy="523220"/>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PST Export for M365 Exchange Mailboxes</a:t>
            </a:r>
          </a:p>
        </p:txBody>
      </p:sp>
      <p:pic>
        <p:nvPicPr>
          <p:cNvPr id="18" name="Picture 17">
            <a:extLst>
              <a:ext uri="{FF2B5EF4-FFF2-40B4-BE49-F238E27FC236}">
                <a16:creationId xmlns:a16="http://schemas.microsoft.com/office/drawing/2014/main" id="{E18102F2-B5BA-45DC-80D8-87118133D03D}"/>
              </a:ext>
            </a:extLst>
          </p:cNvPr>
          <p:cNvPicPr>
            <a:picLocks noChangeAspect="1"/>
          </p:cNvPicPr>
          <p:nvPr/>
        </p:nvPicPr>
        <p:blipFill>
          <a:blip r:embed="rId8">
            <a:lum bright="70000" contrast="-70000"/>
          </a:blip>
          <a:srcRect/>
          <a:stretch/>
        </p:blipFill>
        <p:spPr>
          <a:xfrm>
            <a:off x="2916087" y="2752138"/>
            <a:ext cx="560243" cy="533309"/>
          </a:xfrm>
          <a:prstGeom prst="rect">
            <a:avLst/>
          </a:prstGeom>
        </p:spPr>
      </p:pic>
      <p:pic>
        <p:nvPicPr>
          <p:cNvPr id="20" name="Graphic 19" descr="Open envelope outline">
            <a:extLst>
              <a:ext uri="{FF2B5EF4-FFF2-40B4-BE49-F238E27FC236}">
                <a16:creationId xmlns:a16="http://schemas.microsoft.com/office/drawing/2014/main" id="{7D66E696-04DF-07D4-60F9-61B694FD86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8789" y="2685272"/>
            <a:ext cx="457200" cy="457200"/>
          </a:xfrm>
          <a:prstGeom prst="rect">
            <a:avLst/>
          </a:prstGeom>
        </p:spPr>
      </p:pic>
      <p:sp>
        <p:nvSpPr>
          <p:cNvPr id="21" name="TextBox 20">
            <a:extLst>
              <a:ext uri="{FF2B5EF4-FFF2-40B4-BE49-F238E27FC236}">
                <a16:creationId xmlns:a16="http://schemas.microsoft.com/office/drawing/2014/main" id="{E0F211B9-3A38-A7FE-41EA-134192FE8B74}"/>
              </a:ext>
            </a:extLst>
          </p:cNvPr>
          <p:cNvSpPr txBox="1"/>
          <p:nvPr/>
        </p:nvSpPr>
        <p:spPr>
          <a:xfrm>
            <a:off x="2122318" y="4456247"/>
            <a:ext cx="2305163"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Technician Dashboard</a:t>
            </a:r>
          </a:p>
        </p:txBody>
      </p:sp>
      <p:pic>
        <p:nvPicPr>
          <p:cNvPr id="22" name="Picture 21">
            <a:extLst>
              <a:ext uri="{FF2B5EF4-FFF2-40B4-BE49-F238E27FC236}">
                <a16:creationId xmlns:a16="http://schemas.microsoft.com/office/drawing/2014/main" id="{078ED80D-4741-878A-884D-6CCD9A95F312}"/>
              </a:ext>
            </a:extLst>
          </p:cNvPr>
          <p:cNvPicPr>
            <a:picLocks noChangeAspect="1"/>
          </p:cNvPicPr>
          <p:nvPr/>
        </p:nvPicPr>
        <p:blipFill>
          <a:blip r:embed="rId11">
            <a:lum bright="70000" contrast="-70000"/>
          </a:blip>
          <a:srcRect/>
          <a:stretch/>
        </p:blipFill>
        <p:spPr>
          <a:xfrm>
            <a:off x="2903563" y="3885275"/>
            <a:ext cx="560243" cy="533308"/>
          </a:xfrm>
          <a:prstGeom prst="rect">
            <a:avLst/>
          </a:prstGeom>
        </p:spPr>
      </p:pic>
      <p:sp>
        <p:nvSpPr>
          <p:cNvPr id="23" name="TextBox 22">
            <a:extLst>
              <a:ext uri="{FF2B5EF4-FFF2-40B4-BE49-F238E27FC236}">
                <a16:creationId xmlns:a16="http://schemas.microsoft.com/office/drawing/2014/main" id="{7B79D15F-2B5B-C4B8-AA22-0C5A18DF8390}"/>
              </a:ext>
            </a:extLst>
          </p:cNvPr>
          <p:cNvSpPr txBox="1"/>
          <p:nvPr/>
        </p:nvSpPr>
        <p:spPr>
          <a:xfrm>
            <a:off x="8275368" y="4447341"/>
            <a:ext cx="2061542"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ConnectWise SSO</a:t>
            </a:r>
          </a:p>
        </p:txBody>
      </p:sp>
      <p:sp>
        <p:nvSpPr>
          <p:cNvPr id="24" name="TextBox 23">
            <a:extLst>
              <a:ext uri="{FF2B5EF4-FFF2-40B4-BE49-F238E27FC236}">
                <a16:creationId xmlns:a16="http://schemas.microsoft.com/office/drawing/2014/main" id="{EFBFF179-9358-1A93-9E31-5602BE01F0F7}"/>
              </a:ext>
            </a:extLst>
          </p:cNvPr>
          <p:cNvSpPr txBox="1"/>
          <p:nvPr/>
        </p:nvSpPr>
        <p:spPr>
          <a:xfrm>
            <a:off x="4837145" y="4456312"/>
            <a:ext cx="2811472"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Unified Cloud Recovery UX</a:t>
            </a:r>
          </a:p>
        </p:txBody>
      </p:sp>
      <p:pic>
        <p:nvPicPr>
          <p:cNvPr id="25" name="Picture 24">
            <a:extLst>
              <a:ext uri="{FF2B5EF4-FFF2-40B4-BE49-F238E27FC236}">
                <a16:creationId xmlns:a16="http://schemas.microsoft.com/office/drawing/2014/main" id="{ADAB0A46-308D-163D-D1E8-C6CBB8B5E5B1}"/>
              </a:ext>
            </a:extLst>
          </p:cNvPr>
          <p:cNvPicPr>
            <a:picLocks noChangeAspect="1"/>
          </p:cNvPicPr>
          <p:nvPr/>
        </p:nvPicPr>
        <p:blipFill>
          <a:blip r:embed="rId12">
            <a:lum bright="70000" contrast="-70000"/>
          </a:blip>
          <a:srcRect/>
          <a:stretch/>
        </p:blipFill>
        <p:spPr>
          <a:xfrm>
            <a:off x="5888354" y="3893849"/>
            <a:ext cx="560243" cy="533308"/>
          </a:xfrm>
          <a:prstGeom prst="rect">
            <a:avLst/>
          </a:prstGeom>
        </p:spPr>
      </p:pic>
      <p:pic>
        <p:nvPicPr>
          <p:cNvPr id="26" name="Picture 10">
            <a:extLst>
              <a:ext uri="{FF2B5EF4-FFF2-40B4-BE49-F238E27FC236}">
                <a16:creationId xmlns:a16="http://schemas.microsoft.com/office/drawing/2014/main" id="{CDFF897F-6F2D-071F-4540-75AB53E698FB}"/>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010492" y="3973620"/>
            <a:ext cx="495497" cy="4954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23164A7-3430-5CA4-2050-99F73704D817}"/>
              </a:ext>
            </a:extLst>
          </p:cNvPr>
          <p:cNvSpPr/>
          <p:nvPr/>
        </p:nvSpPr>
        <p:spPr bwMode="auto">
          <a:xfrm>
            <a:off x="-104329" y="1491539"/>
            <a:ext cx="12303375" cy="2214651"/>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2EE59A-3A10-6A78-0B6B-A653FBB6EC4B}"/>
              </a:ext>
            </a:extLst>
          </p:cNvPr>
          <p:cNvSpPr/>
          <p:nvPr/>
        </p:nvSpPr>
        <p:spPr bwMode="auto">
          <a:xfrm>
            <a:off x="-137211" y="4836125"/>
            <a:ext cx="12303375" cy="1116498"/>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464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7ABA11A-6C3A-A557-2C82-373B3EC42D66}"/>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908C7E3C-FE49-B51C-7DCE-DC393A183F2C}"/>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9A14630-6470-2F58-336E-C4FEB7ED9648}"/>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B08441E-E2D6-3C92-6CDC-2469C7117422}"/>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1EEC05-ADF6-F112-A3A6-BF5C2F23B062}"/>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D7F2A3C4-1F51-5303-46FD-F178088BA22E}"/>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FA4C19AF-B3BF-E654-69D3-2AD2BABAC636}"/>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24F391A6-4F8A-855F-DA78-B200CDF8533F}"/>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AC00A06D-4F1B-6E55-D0B8-24CF4929D539}"/>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A422719-8489-CB22-1EF6-3A465EA1F3D4}"/>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E718675-48CC-5D07-EE45-9E762CD21DE8}"/>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A4D78F9-A878-07B0-1469-924E11040CE0}"/>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D544F59-6AE4-59EA-F729-69AAB6F1EA63}"/>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66" name="Title 65">
            <a:extLst>
              <a:ext uri="{FF2B5EF4-FFF2-40B4-BE49-F238E27FC236}">
                <a16:creationId xmlns:a16="http://schemas.microsoft.com/office/drawing/2014/main" id="{B72073ED-0C4F-1649-37E4-566A958D0318}"/>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 – Recent &amp; Current</a:t>
            </a:r>
          </a:p>
        </p:txBody>
      </p:sp>
      <p:sp>
        <p:nvSpPr>
          <p:cNvPr id="2" name="TextBox 1">
            <a:extLst>
              <a:ext uri="{FF2B5EF4-FFF2-40B4-BE49-F238E27FC236}">
                <a16:creationId xmlns:a16="http://schemas.microsoft.com/office/drawing/2014/main" id="{12047303-02FD-BF1E-BFBA-DFD397390C3F}"/>
              </a:ext>
            </a:extLst>
          </p:cNvPr>
          <p:cNvSpPr txBox="1"/>
          <p:nvPr/>
        </p:nvSpPr>
        <p:spPr>
          <a:xfrm>
            <a:off x="2560391" y="2275215"/>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Protect Mac</a:t>
            </a:r>
          </a:p>
        </p:txBody>
      </p:sp>
      <p:pic>
        <p:nvPicPr>
          <p:cNvPr id="4" name="Picture 3">
            <a:extLst>
              <a:ext uri="{FF2B5EF4-FFF2-40B4-BE49-F238E27FC236}">
                <a16:creationId xmlns:a16="http://schemas.microsoft.com/office/drawing/2014/main" id="{D9308F41-E844-8542-9FA9-76613CF3C7F8}"/>
              </a:ext>
            </a:extLst>
          </p:cNvPr>
          <p:cNvPicPr>
            <a:picLocks noChangeAspect="1"/>
          </p:cNvPicPr>
          <p:nvPr/>
        </p:nvPicPr>
        <p:blipFill>
          <a:blip r:embed="rId3">
            <a:lum bright="70000" contrast="-70000"/>
          </a:blip>
          <a:srcRect/>
          <a:stretch/>
        </p:blipFill>
        <p:spPr>
          <a:xfrm>
            <a:off x="5947189" y="1664252"/>
            <a:ext cx="560243" cy="533308"/>
          </a:xfrm>
          <a:prstGeom prst="rect">
            <a:avLst/>
          </a:prstGeom>
        </p:spPr>
      </p:pic>
      <p:sp>
        <p:nvSpPr>
          <p:cNvPr id="5" name="TextBox 4">
            <a:extLst>
              <a:ext uri="{FF2B5EF4-FFF2-40B4-BE49-F238E27FC236}">
                <a16:creationId xmlns:a16="http://schemas.microsoft.com/office/drawing/2014/main" id="{D014B0BA-6764-E639-84FB-519BDC36C953}"/>
              </a:ext>
            </a:extLst>
          </p:cNvPr>
          <p:cNvSpPr txBox="1"/>
          <p:nvPr/>
        </p:nvSpPr>
        <p:spPr>
          <a:xfrm>
            <a:off x="5358641" y="2269989"/>
            <a:ext cx="176848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Copilot+ AI PCs</a:t>
            </a:r>
          </a:p>
        </p:txBody>
      </p:sp>
      <p:pic>
        <p:nvPicPr>
          <p:cNvPr id="6" name="Graphic 5">
            <a:extLst>
              <a:ext uri="{FF2B5EF4-FFF2-40B4-BE49-F238E27FC236}">
                <a16:creationId xmlns:a16="http://schemas.microsoft.com/office/drawing/2014/main" id="{822CA8FE-EFEE-2FDC-A6A4-CE52F15865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8860" y="1710402"/>
            <a:ext cx="377058" cy="377058"/>
          </a:xfrm>
          <a:prstGeom prst="rect">
            <a:avLst/>
          </a:prstGeom>
        </p:spPr>
      </p:pic>
      <p:pic>
        <p:nvPicPr>
          <p:cNvPr id="7" name="Picture 6">
            <a:extLst>
              <a:ext uri="{FF2B5EF4-FFF2-40B4-BE49-F238E27FC236}">
                <a16:creationId xmlns:a16="http://schemas.microsoft.com/office/drawing/2014/main" id="{BD2E67FC-2938-53AF-6514-E874EB9888EA}"/>
              </a:ext>
            </a:extLst>
          </p:cNvPr>
          <p:cNvPicPr>
            <a:picLocks noChangeAspect="1"/>
          </p:cNvPicPr>
          <p:nvPr/>
        </p:nvPicPr>
        <p:blipFill>
          <a:blip r:embed="rId6">
            <a:lum bright="70000" contrast="-70000"/>
          </a:blip>
          <a:srcRect/>
          <a:stretch/>
        </p:blipFill>
        <p:spPr>
          <a:xfrm>
            <a:off x="2948644" y="1642734"/>
            <a:ext cx="560243" cy="533308"/>
          </a:xfrm>
          <a:prstGeom prst="rect">
            <a:avLst/>
          </a:prstGeom>
        </p:spPr>
      </p:pic>
      <p:sp>
        <p:nvSpPr>
          <p:cNvPr id="8" name="TextBox 7">
            <a:extLst>
              <a:ext uri="{FF2B5EF4-FFF2-40B4-BE49-F238E27FC236}">
                <a16:creationId xmlns:a16="http://schemas.microsoft.com/office/drawing/2014/main" id="{E86D8BA5-B29A-E2ED-F3E6-C569195BFEA2}"/>
              </a:ext>
            </a:extLst>
          </p:cNvPr>
          <p:cNvSpPr txBox="1"/>
          <p:nvPr/>
        </p:nvSpPr>
        <p:spPr>
          <a:xfrm>
            <a:off x="8591631" y="2240458"/>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Geo+</a:t>
            </a:r>
          </a:p>
        </p:txBody>
      </p:sp>
      <p:sp>
        <p:nvSpPr>
          <p:cNvPr id="14" name="TextBox 13">
            <a:extLst>
              <a:ext uri="{FF2B5EF4-FFF2-40B4-BE49-F238E27FC236}">
                <a16:creationId xmlns:a16="http://schemas.microsoft.com/office/drawing/2014/main" id="{AADCBC24-53A4-3567-5022-E30CE0CF6FA4}"/>
              </a:ext>
            </a:extLst>
          </p:cNvPr>
          <p:cNvSpPr txBox="1"/>
          <p:nvPr/>
        </p:nvSpPr>
        <p:spPr>
          <a:xfrm>
            <a:off x="2233065" y="3339939"/>
            <a:ext cx="208366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Linux Virtualization</a:t>
            </a:r>
          </a:p>
        </p:txBody>
      </p:sp>
      <p:sp>
        <p:nvSpPr>
          <p:cNvPr id="15" name="TextBox 14">
            <a:extLst>
              <a:ext uri="{FF2B5EF4-FFF2-40B4-BE49-F238E27FC236}">
                <a16:creationId xmlns:a16="http://schemas.microsoft.com/office/drawing/2014/main" id="{E8CC8CD0-F184-8F15-B193-FB74326FA5FA}"/>
              </a:ext>
            </a:extLst>
          </p:cNvPr>
          <p:cNvSpPr txBox="1"/>
          <p:nvPr/>
        </p:nvSpPr>
        <p:spPr>
          <a:xfrm>
            <a:off x="4912261" y="3340673"/>
            <a:ext cx="266124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Incremental BMR Failback</a:t>
            </a:r>
          </a:p>
        </p:txBody>
      </p:sp>
      <p:pic>
        <p:nvPicPr>
          <p:cNvPr id="16" name="Picture 15">
            <a:extLst>
              <a:ext uri="{FF2B5EF4-FFF2-40B4-BE49-F238E27FC236}">
                <a16:creationId xmlns:a16="http://schemas.microsoft.com/office/drawing/2014/main" id="{2DAFAB8E-B6BE-D01B-C3E4-446713DB7273}"/>
              </a:ext>
            </a:extLst>
          </p:cNvPr>
          <p:cNvPicPr>
            <a:picLocks noChangeAspect="1"/>
          </p:cNvPicPr>
          <p:nvPr/>
        </p:nvPicPr>
        <p:blipFill>
          <a:blip r:embed="rId7">
            <a:lum bright="70000" contrast="-70000"/>
          </a:blip>
          <a:srcRect/>
          <a:stretch/>
        </p:blipFill>
        <p:spPr>
          <a:xfrm>
            <a:off x="5947189" y="2730997"/>
            <a:ext cx="560243" cy="533308"/>
          </a:xfrm>
          <a:prstGeom prst="rect">
            <a:avLst/>
          </a:prstGeom>
        </p:spPr>
      </p:pic>
      <p:sp>
        <p:nvSpPr>
          <p:cNvPr id="17" name="TextBox 16">
            <a:extLst>
              <a:ext uri="{FF2B5EF4-FFF2-40B4-BE49-F238E27FC236}">
                <a16:creationId xmlns:a16="http://schemas.microsoft.com/office/drawing/2014/main" id="{B92EF038-8FBE-A267-0C22-F506E620BC04}"/>
              </a:ext>
            </a:extLst>
          </p:cNvPr>
          <p:cNvSpPr txBox="1"/>
          <p:nvPr/>
        </p:nvSpPr>
        <p:spPr>
          <a:xfrm>
            <a:off x="8006220" y="3178993"/>
            <a:ext cx="2599839" cy="523220"/>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PST Export for M365 Exchange Mailboxes</a:t>
            </a:r>
          </a:p>
        </p:txBody>
      </p:sp>
      <p:pic>
        <p:nvPicPr>
          <p:cNvPr id="18" name="Picture 17">
            <a:extLst>
              <a:ext uri="{FF2B5EF4-FFF2-40B4-BE49-F238E27FC236}">
                <a16:creationId xmlns:a16="http://schemas.microsoft.com/office/drawing/2014/main" id="{5EE7E76B-3165-A0E4-D7A9-DB8BBE476C80}"/>
              </a:ext>
            </a:extLst>
          </p:cNvPr>
          <p:cNvPicPr>
            <a:picLocks noChangeAspect="1"/>
          </p:cNvPicPr>
          <p:nvPr/>
        </p:nvPicPr>
        <p:blipFill>
          <a:blip r:embed="rId8">
            <a:lum bright="70000" contrast="-70000"/>
          </a:blip>
          <a:srcRect/>
          <a:stretch/>
        </p:blipFill>
        <p:spPr>
          <a:xfrm>
            <a:off x="2916087" y="2752138"/>
            <a:ext cx="560243" cy="533309"/>
          </a:xfrm>
          <a:prstGeom prst="rect">
            <a:avLst/>
          </a:prstGeom>
        </p:spPr>
      </p:pic>
      <p:pic>
        <p:nvPicPr>
          <p:cNvPr id="20" name="Graphic 19" descr="Open envelope outline">
            <a:extLst>
              <a:ext uri="{FF2B5EF4-FFF2-40B4-BE49-F238E27FC236}">
                <a16:creationId xmlns:a16="http://schemas.microsoft.com/office/drawing/2014/main" id="{C0F70716-6965-6083-F08D-D4C578CA7C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8789" y="2685272"/>
            <a:ext cx="457200" cy="457200"/>
          </a:xfrm>
          <a:prstGeom prst="rect">
            <a:avLst/>
          </a:prstGeom>
        </p:spPr>
      </p:pic>
      <p:sp>
        <p:nvSpPr>
          <p:cNvPr id="21" name="TextBox 20">
            <a:extLst>
              <a:ext uri="{FF2B5EF4-FFF2-40B4-BE49-F238E27FC236}">
                <a16:creationId xmlns:a16="http://schemas.microsoft.com/office/drawing/2014/main" id="{936431C1-77EF-809A-EA92-5532CB0A2747}"/>
              </a:ext>
            </a:extLst>
          </p:cNvPr>
          <p:cNvSpPr txBox="1"/>
          <p:nvPr/>
        </p:nvSpPr>
        <p:spPr>
          <a:xfrm>
            <a:off x="2122318" y="4456247"/>
            <a:ext cx="2305163"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Technician Dashboard</a:t>
            </a:r>
          </a:p>
        </p:txBody>
      </p:sp>
      <p:pic>
        <p:nvPicPr>
          <p:cNvPr id="22" name="Picture 21">
            <a:extLst>
              <a:ext uri="{FF2B5EF4-FFF2-40B4-BE49-F238E27FC236}">
                <a16:creationId xmlns:a16="http://schemas.microsoft.com/office/drawing/2014/main" id="{711565AF-613E-B9C1-56C5-FB228E19B71F}"/>
              </a:ext>
            </a:extLst>
          </p:cNvPr>
          <p:cNvPicPr>
            <a:picLocks noChangeAspect="1"/>
          </p:cNvPicPr>
          <p:nvPr/>
        </p:nvPicPr>
        <p:blipFill>
          <a:blip r:embed="rId11">
            <a:lum bright="70000" contrast="-70000"/>
          </a:blip>
          <a:srcRect/>
          <a:stretch/>
        </p:blipFill>
        <p:spPr>
          <a:xfrm>
            <a:off x="2903563" y="3885275"/>
            <a:ext cx="560243" cy="533308"/>
          </a:xfrm>
          <a:prstGeom prst="rect">
            <a:avLst/>
          </a:prstGeom>
        </p:spPr>
      </p:pic>
      <p:sp>
        <p:nvSpPr>
          <p:cNvPr id="23" name="TextBox 22">
            <a:extLst>
              <a:ext uri="{FF2B5EF4-FFF2-40B4-BE49-F238E27FC236}">
                <a16:creationId xmlns:a16="http://schemas.microsoft.com/office/drawing/2014/main" id="{758355C1-DA6E-2FD3-20A7-E7046C6DDACC}"/>
              </a:ext>
            </a:extLst>
          </p:cNvPr>
          <p:cNvSpPr txBox="1"/>
          <p:nvPr/>
        </p:nvSpPr>
        <p:spPr>
          <a:xfrm>
            <a:off x="8275368" y="4447341"/>
            <a:ext cx="2061542"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ConnectWise SSO</a:t>
            </a:r>
          </a:p>
        </p:txBody>
      </p:sp>
      <p:sp>
        <p:nvSpPr>
          <p:cNvPr id="24" name="TextBox 23">
            <a:extLst>
              <a:ext uri="{FF2B5EF4-FFF2-40B4-BE49-F238E27FC236}">
                <a16:creationId xmlns:a16="http://schemas.microsoft.com/office/drawing/2014/main" id="{2197AB07-B0BB-CB6B-6BE1-6EF1173F1510}"/>
              </a:ext>
            </a:extLst>
          </p:cNvPr>
          <p:cNvSpPr txBox="1"/>
          <p:nvPr/>
        </p:nvSpPr>
        <p:spPr>
          <a:xfrm>
            <a:off x="4837145" y="4456312"/>
            <a:ext cx="2811472"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Unified Cloud Recovery UX</a:t>
            </a:r>
          </a:p>
        </p:txBody>
      </p:sp>
      <p:pic>
        <p:nvPicPr>
          <p:cNvPr id="25" name="Picture 24">
            <a:extLst>
              <a:ext uri="{FF2B5EF4-FFF2-40B4-BE49-F238E27FC236}">
                <a16:creationId xmlns:a16="http://schemas.microsoft.com/office/drawing/2014/main" id="{E1E3C47A-DB99-9E9E-5C24-51A520DBA304}"/>
              </a:ext>
            </a:extLst>
          </p:cNvPr>
          <p:cNvPicPr>
            <a:picLocks noChangeAspect="1"/>
          </p:cNvPicPr>
          <p:nvPr/>
        </p:nvPicPr>
        <p:blipFill>
          <a:blip r:embed="rId12">
            <a:lum bright="70000" contrast="-70000"/>
          </a:blip>
          <a:srcRect/>
          <a:stretch/>
        </p:blipFill>
        <p:spPr>
          <a:xfrm>
            <a:off x="5888354" y="3893849"/>
            <a:ext cx="560243" cy="533308"/>
          </a:xfrm>
          <a:prstGeom prst="rect">
            <a:avLst/>
          </a:prstGeom>
        </p:spPr>
      </p:pic>
      <p:pic>
        <p:nvPicPr>
          <p:cNvPr id="26" name="Picture 10">
            <a:extLst>
              <a:ext uri="{FF2B5EF4-FFF2-40B4-BE49-F238E27FC236}">
                <a16:creationId xmlns:a16="http://schemas.microsoft.com/office/drawing/2014/main" id="{C89EFF2F-71E4-1240-CB08-957D9B03506B}"/>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010492" y="3973620"/>
            <a:ext cx="495497" cy="4954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A1139A9-02AC-E716-DD26-DAA4F51DEFC6}"/>
              </a:ext>
            </a:extLst>
          </p:cNvPr>
          <p:cNvSpPr/>
          <p:nvPr/>
        </p:nvSpPr>
        <p:spPr bwMode="auto">
          <a:xfrm>
            <a:off x="-104329" y="1505347"/>
            <a:ext cx="12303375" cy="3324056"/>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A546CF3-0246-7B8A-FB13-0B19E013F629}"/>
              </a:ext>
            </a:extLst>
          </p:cNvPr>
          <p:cNvSpPr txBox="1"/>
          <p:nvPr/>
        </p:nvSpPr>
        <p:spPr>
          <a:xfrm>
            <a:off x="1953247" y="5544694"/>
            <a:ext cx="2643305"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Canadian DC for x360Cloud</a:t>
            </a:r>
          </a:p>
        </p:txBody>
      </p:sp>
      <p:sp>
        <p:nvSpPr>
          <p:cNvPr id="28" name="TextBox 27">
            <a:extLst>
              <a:ext uri="{FF2B5EF4-FFF2-40B4-BE49-F238E27FC236}">
                <a16:creationId xmlns:a16="http://schemas.microsoft.com/office/drawing/2014/main" id="{21637B45-7052-1ACE-829A-2DE9AD8F3751}"/>
              </a:ext>
            </a:extLst>
          </p:cNvPr>
          <p:cNvSpPr txBox="1"/>
          <p:nvPr/>
        </p:nvSpPr>
        <p:spPr>
          <a:xfrm>
            <a:off x="4739033" y="5392657"/>
            <a:ext cx="3007696" cy="523220"/>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External API Support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(Alerting and Reporting)</a:t>
            </a:r>
          </a:p>
        </p:txBody>
      </p:sp>
      <p:sp>
        <p:nvSpPr>
          <p:cNvPr id="29" name="TextBox 28">
            <a:extLst>
              <a:ext uri="{FF2B5EF4-FFF2-40B4-BE49-F238E27FC236}">
                <a16:creationId xmlns:a16="http://schemas.microsoft.com/office/drawing/2014/main" id="{020CB4C0-4567-7064-DC48-A27509FF7F0F}"/>
              </a:ext>
            </a:extLst>
          </p:cNvPr>
          <p:cNvSpPr txBox="1"/>
          <p:nvPr/>
        </p:nvSpPr>
        <p:spPr>
          <a:xfrm>
            <a:off x="7802291" y="5595980"/>
            <a:ext cx="300769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Vendor Integrations</a:t>
            </a:r>
          </a:p>
        </p:txBody>
      </p:sp>
      <p:pic>
        <p:nvPicPr>
          <p:cNvPr id="32" name="Graphic 31">
            <a:extLst>
              <a:ext uri="{FF2B5EF4-FFF2-40B4-BE49-F238E27FC236}">
                <a16:creationId xmlns:a16="http://schemas.microsoft.com/office/drawing/2014/main" id="{FC739226-C8F8-23FB-3FE9-4E374235A8C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5694" y="4946763"/>
            <a:ext cx="349915" cy="376052"/>
          </a:xfrm>
          <a:prstGeom prst="rect">
            <a:avLst/>
          </a:prstGeom>
        </p:spPr>
      </p:pic>
      <p:pic>
        <p:nvPicPr>
          <p:cNvPr id="31" name="Picture 10">
            <a:extLst>
              <a:ext uri="{FF2B5EF4-FFF2-40B4-BE49-F238E27FC236}">
                <a16:creationId xmlns:a16="http://schemas.microsoft.com/office/drawing/2014/main" id="{A14D3CDE-244F-202B-D16F-902F767D38D3}"/>
              </a:ext>
            </a:extLst>
          </p:cNvPr>
          <p:cNvPicPr>
            <a:picLocks noChangeAspect="1" noChangeArrowheads="1"/>
          </p:cNvPicPr>
          <p:nvPr/>
        </p:nvPicPr>
        <p:blipFill>
          <a:blip r:embed="rId16">
            <a:biLevel thresh="25000"/>
            <a:extLst>
              <a:ext uri="{BEBA8EAE-BF5A-486C-A8C5-ECC9F3942E4B}">
                <a14:imgProps xmlns:a14="http://schemas.microsoft.com/office/drawing/2010/main">
                  <a14:imgLayer r:embed="rId17">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602431" y="4825287"/>
            <a:ext cx="434977" cy="4349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Liongard Raises $4.5M in Series A Funding | FinSMEs">
            <a:extLst>
              <a:ext uri="{FF2B5EF4-FFF2-40B4-BE49-F238E27FC236}">
                <a16:creationId xmlns:a16="http://schemas.microsoft.com/office/drawing/2014/main" id="{7A501DC9-31B2-AB32-E5F4-8A3DCA5D89F9}"/>
              </a:ext>
            </a:extLst>
          </p:cNvPr>
          <p:cNvPicPr>
            <a:picLocks noChangeAspect="1" noChangeArrowheads="1"/>
          </p:cNvPicPr>
          <p:nvPr/>
        </p:nvPicPr>
        <p:blipFill>
          <a:blip r:embed="rId18">
            <a:biLevel thresh="25000"/>
            <a:extLst>
              <a:ext uri="{BEBA8EAE-BF5A-486C-A8C5-ECC9F3942E4B}">
                <a14:imgProps xmlns:a14="http://schemas.microsoft.com/office/drawing/2010/main">
                  <a14:imgLayer r:embed="rId19">
                    <a14:imgEffect>
                      <a14:backgroundRemoval t="10000" b="90000" l="10000" r="90000">
                        <a14:foregroundMark x1="43431" y1="56934" x2="43431" y2="56934"/>
                      </a14:backgroundRemoval>
                    </a14:imgEffect>
                  </a14:imgLayer>
                </a14:imgProps>
              </a:ext>
              <a:ext uri="{28A0092B-C50C-407E-A947-70E740481C1C}">
                <a14:useLocalDpi xmlns:a14="http://schemas.microsoft.com/office/drawing/2010/main" val="0"/>
              </a:ext>
            </a:extLst>
          </a:blip>
          <a:srcRect/>
          <a:stretch>
            <a:fillRect/>
          </a:stretch>
        </p:blipFill>
        <p:spPr bwMode="auto">
          <a:xfrm>
            <a:off x="8665775" y="5339844"/>
            <a:ext cx="296484" cy="296484"/>
          </a:xfrm>
          <a:prstGeom prst="rect">
            <a:avLst/>
          </a:prstGeom>
          <a:noFill/>
          <a:extLst>
            <a:ext uri="{909E8E84-426E-40DD-AFC4-6F175D3DCCD1}">
              <a14:hiddenFill xmlns:a14="http://schemas.microsoft.com/office/drawing/2010/main">
                <a:solidFill>
                  <a:srgbClr val="FFFFFF"/>
                </a:solidFill>
              </a14:hiddenFill>
            </a:ext>
          </a:extLst>
        </p:spPr>
      </p:pic>
      <p:pic>
        <p:nvPicPr>
          <p:cNvPr id="38" name="Graphic 37" descr="Maple Leaf outline">
            <a:extLst>
              <a:ext uri="{FF2B5EF4-FFF2-40B4-BE49-F238E27FC236}">
                <a16:creationId xmlns:a16="http://schemas.microsoft.com/office/drawing/2014/main" id="{2E64AAB1-7058-5D6C-C581-5C3D027CCBA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36051" y="4958988"/>
            <a:ext cx="569000" cy="569000"/>
          </a:xfrm>
          <a:prstGeom prst="rect">
            <a:avLst/>
          </a:prstGeom>
        </p:spPr>
      </p:pic>
      <p:pic>
        <p:nvPicPr>
          <p:cNvPr id="1026" name="Picture 2" descr="ScalePad - Asset Lifecycle Management and Service">
            <a:extLst>
              <a:ext uri="{FF2B5EF4-FFF2-40B4-BE49-F238E27FC236}">
                <a16:creationId xmlns:a16="http://schemas.microsoft.com/office/drawing/2014/main" id="{ABEFE0CC-A7BA-66F4-BC0A-9401A809C6F3}"/>
              </a:ext>
            </a:extLst>
          </p:cNvPr>
          <p:cNvPicPr>
            <a:picLocks noChangeAspect="1" noChangeArrowheads="1"/>
          </p:cNvPicPr>
          <p:nvPr/>
        </p:nvPicPr>
        <p:blipFill>
          <a:blip r:embed="rId22">
            <a:lum bright="70000" contrast="-70000"/>
            <a:extLst>
              <a:ext uri="{BEBA8EAE-BF5A-486C-A8C5-ECC9F3942E4B}">
                <a14:imgProps xmlns:a14="http://schemas.microsoft.com/office/drawing/2010/main">
                  <a14:imgLayer r:embed="rId23">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306139" y="5124716"/>
            <a:ext cx="888998" cy="271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leash MSP Growth with StackTracker™">
            <a:extLst>
              <a:ext uri="{FF2B5EF4-FFF2-40B4-BE49-F238E27FC236}">
                <a16:creationId xmlns:a16="http://schemas.microsoft.com/office/drawing/2014/main" id="{545C12F8-E333-71B7-211C-8A3292525BB2}"/>
              </a:ext>
            </a:extLst>
          </p:cNvPr>
          <p:cNvPicPr>
            <a:picLocks noChangeAspect="1" noChangeArrowheads="1"/>
          </p:cNvPicPr>
          <p:nvPr/>
        </p:nvPicPr>
        <p:blipFill>
          <a:blip r:embed="rId24">
            <a:biLevel thresh="25000"/>
            <a:extLst>
              <a:ext uri="{28A0092B-C50C-407E-A947-70E740481C1C}">
                <a14:useLocalDpi xmlns:a14="http://schemas.microsoft.com/office/drawing/2010/main" val="0"/>
              </a:ext>
            </a:extLst>
          </a:blip>
          <a:srcRect/>
          <a:stretch>
            <a:fillRect/>
          </a:stretch>
        </p:blipFill>
        <p:spPr bwMode="auto">
          <a:xfrm>
            <a:off x="9414683" y="5405792"/>
            <a:ext cx="671909" cy="1847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3CC15364-A3DA-C5E5-0EC1-B3D178A01D4A}"/>
              </a:ext>
            </a:extLst>
          </p:cNvPr>
          <p:cNvPicPr>
            <a:picLocks noChangeAspect="1"/>
          </p:cNvPicPr>
          <p:nvPr/>
        </p:nvPicPr>
        <p:blipFill>
          <a:blip r:embed="rId25">
            <a:lum bright="70000" contrast="-70000"/>
            <a:extLst>
              <a:ext uri="{BEBA8EAE-BF5A-486C-A8C5-ECC9F3942E4B}">
                <a14:imgProps xmlns:a14="http://schemas.microsoft.com/office/drawing/2010/main">
                  <a14:imgLayer r:embed="rId26">
                    <a14:imgEffect>
                      <a14:colorTemperature colorTemp="1500"/>
                    </a14:imgEffect>
                    <a14:imgEffect>
                      <a14:saturation sat="0"/>
                    </a14:imgEffect>
                  </a14:imgLayer>
                </a14:imgProps>
              </a:ext>
            </a:extLst>
          </a:blip>
          <a:stretch>
            <a:fillRect/>
          </a:stretch>
        </p:blipFill>
        <p:spPr>
          <a:xfrm>
            <a:off x="9255876" y="4952485"/>
            <a:ext cx="1038778" cy="207180"/>
          </a:xfrm>
          <a:prstGeom prst="rect">
            <a:avLst/>
          </a:prstGeom>
        </p:spPr>
      </p:pic>
      <p:pic>
        <p:nvPicPr>
          <p:cNvPr id="46" name="Picture 10" descr="Cork Doubles Down On Providing Financial Protection To SMBs Through The MSP Ecosystem">
            <a:extLst>
              <a:ext uri="{FF2B5EF4-FFF2-40B4-BE49-F238E27FC236}">
                <a16:creationId xmlns:a16="http://schemas.microsoft.com/office/drawing/2014/main" id="{54264CA9-366B-3EEA-DC6F-B868D76B7432}"/>
              </a:ext>
            </a:extLst>
          </p:cNvPr>
          <p:cNvPicPr>
            <a:picLocks noChangeAspect="1" noChangeArrowheads="1"/>
          </p:cNvPicPr>
          <p:nvPr/>
        </p:nvPicPr>
        <p:blipFill>
          <a:blip r:embed="rId27">
            <a:biLevel thresh="25000"/>
            <a:extLst>
              <a:ext uri="{BEBA8EAE-BF5A-486C-A8C5-ECC9F3942E4B}">
                <a14:imgProps xmlns:a14="http://schemas.microsoft.com/office/drawing/2010/main">
                  <a14:imgLayer r:embed="rId28">
                    <a14:imgEffect>
                      <a14:backgroundRemoval t="9836" b="89930" l="3588" r="89860">
                        <a14:foregroundMark x1="18565" y1="44496" x2="18565" y2="44496"/>
                        <a14:foregroundMark x1="48986" y1="57143" x2="48986" y2="57143"/>
                        <a14:foregroundMark x1="51014" y1="51522" x2="51014" y2="51522"/>
                        <a14:foregroundMark x1="70827" y1="51522" x2="70827" y2="51522"/>
                        <a14:foregroundMark x1="3588" y1="50585" x2="3588" y2="50585"/>
                      </a14:backgroundRemoval>
                    </a14:imgEffect>
                  </a14:imgLayer>
                </a14:imgProps>
              </a:ext>
              <a:ext uri="{28A0092B-C50C-407E-A947-70E740481C1C}">
                <a14:useLocalDpi xmlns:a14="http://schemas.microsoft.com/office/drawing/2010/main" val="0"/>
              </a:ext>
            </a:extLst>
          </a:blip>
          <a:srcRect/>
          <a:stretch>
            <a:fillRect/>
          </a:stretch>
        </p:blipFill>
        <p:spPr bwMode="auto">
          <a:xfrm>
            <a:off x="8579096" y="5099841"/>
            <a:ext cx="481646" cy="3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32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B574F13-B707-F577-EAAB-92ACCBC7BD2E}"/>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56CDA152-6E5B-CD81-0F76-3DE0CFAE5853}"/>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0BED3DD-D5E4-17E8-1A8B-0225560AD87F}"/>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873C1EE-C653-D4BC-B244-C77182AAE3DF}"/>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1C550B-F4B6-F411-5295-CF5950CCB318}"/>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61823AA7-9CD2-014C-A85A-C6245692F6AA}"/>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6BBDB80A-DCED-FF9C-CD05-98D1D2DFC33F}"/>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AB48A117-8625-3E29-E6FD-6849A363EDCF}"/>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F03A1F00-B379-D06E-DF0E-71D662A6FAB4}"/>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4019673-B4E1-9C53-10E8-8BD2E47C2839}"/>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79D1C72-5EA8-AC63-9C8A-77B127CE334B}"/>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13065B6-3809-D6E1-D5F4-E7D728975073}"/>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ADEA75F6-4FD2-1A33-5994-49A57B6D8029}"/>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66" name="Title 65">
            <a:extLst>
              <a:ext uri="{FF2B5EF4-FFF2-40B4-BE49-F238E27FC236}">
                <a16:creationId xmlns:a16="http://schemas.microsoft.com/office/drawing/2014/main" id="{75CA9B18-85D0-02D6-7862-9E5A1269E398}"/>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 – Next</a:t>
            </a:r>
          </a:p>
        </p:txBody>
      </p:sp>
      <p:sp>
        <p:nvSpPr>
          <p:cNvPr id="13" name="Rectangle 12">
            <a:extLst>
              <a:ext uri="{FF2B5EF4-FFF2-40B4-BE49-F238E27FC236}">
                <a16:creationId xmlns:a16="http://schemas.microsoft.com/office/drawing/2014/main" id="{3E04AE1D-A2EB-537E-2BA0-9C5D95C5530F}"/>
              </a:ext>
            </a:extLst>
          </p:cNvPr>
          <p:cNvSpPr/>
          <p:nvPr/>
        </p:nvSpPr>
        <p:spPr bwMode="auto">
          <a:xfrm>
            <a:off x="-137211" y="2615823"/>
            <a:ext cx="12303375" cy="3336799"/>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DCA005-66BE-4A41-36F7-03C4B7640022}"/>
              </a:ext>
            </a:extLst>
          </p:cNvPr>
          <p:cNvSpPr txBox="1"/>
          <p:nvPr/>
        </p:nvSpPr>
        <p:spPr bwMode="auto">
          <a:xfrm>
            <a:off x="2397448" y="2269989"/>
            <a:ext cx="176848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NAS Data</a:t>
            </a:r>
          </a:p>
        </p:txBody>
      </p:sp>
      <p:sp>
        <p:nvSpPr>
          <p:cNvPr id="6" name="TextBox 5">
            <a:extLst>
              <a:ext uri="{FF2B5EF4-FFF2-40B4-BE49-F238E27FC236}">
                <a16:creationId xmlns:a16="http://schemas.microsoft.com/office/drawing/2014/main" id="{6FD81D32-ED2C-8F02-1E57-D8E1E4F269A8}"/>
              </a:ext>
            </a:extLst>
          </p:cNvPr>
          <p:cNvSpPr txBox="1"/>
          <p:nvPr/>
        </p:nvSpPr>
        <p:spPr bwMode="auto">
          <a:xfrm>
            <a:off x="5782512" y="2240458"/>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Azure Files</a:t>
            </a:r>
          </a:p>
        </p:txBody>
      </p:sp>
      <p:pic>
        <p:nvPicPr>
          <p:cNvPr id="7" name="Picture 6">
            <a:extLst>
              <a:ext uri="{FF2B5EF4-FFF2-40B4-BE49-F238E27FC236}">
                <a16:creationId xmlns:a16="http://schemas.microsoft.com/office/drawing/2014/main" id="{CF114E6C-1588-4CAD-BBB2-6C34DE6E5B4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Lst>
          </a:blip>
          <a:srcRect/>
          <a:stretch/>
        </p:blipFill>
        <p:spPr bwMode="auto">
          <a:xfrm>
            <a:off x="3001566" y="1668609"/>
            <a:ext cx="560243" cy="533308"/>
          </a:xfrm>
          <a:prstGeom prst="rect">
            <a:avLst/>
          </a:prstGeom>
        </p:spPr>
      </p:pic>
      <p:pic>
        <p:nvPicPr>
          <p:cNvPr id="12" name="Picture 11">
            <a:extLst>
              <a:ext uri="{FF2B5EF4-FFF2-40B4-BE49-F238E27FC236}">
                <a16:creationId xmlns:a16="http://schemas.microsoft.com/office/drawing/2014/main" id="{4F98B72B-201A-883F-633C-50F768549F73}"/>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rcRect/>
          <a:stretch/>
        </p:blipFill>
        <p:spPr bwMode="auto">
          <a:xfrm>
            <a:off x="9520138" y="1658416"/>
            <a:ext cx="560242" cy="533308"/>
          </a:xfrm>
          <a:prstGeom prst="rect">
            <a:avLst/>
          </a:prstGeom>
        </p:spPr>
      </p:pic>
      <p:sp>
        <p:nvSpPr>
          <p:cNvPr id="14" name="TextBox 13">
            <a:extLst>
              <a:ext uri="{FF2B5EF4-FFF2-40B4-BE49-F238E27FC236}">
                <a16:creationId xmlns:a16="http://schemas.microsoft.com/office/drawing/2014/main" id="{63F70607-47E3-2167-18BD-F091419DC004}"/>
              </a:ext>
            </a:extLst>
          </p:cNvPr>
          <p:cNvSpPr txBox="1"/>
          <p:nvPr/>
        </p:nvSpPr>
        <p:spPr bwMode="auto">
          <a:xfrm>
            <a:off x="9088860" y="2232450"/>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Protect </a:t>
            </a:r>
            <a:r>
              <a:rPr lang="en-US" sz="1400" err="1">
                <a:solidFill>
                  <a:schemeClr val="bg1"/>
                </a:solidFill>
                <a:latin typeface="Arial" panose="020B0604020202020204" pitchFamily="34" charset="0"/>
                <a:cs typeface="Arial" panose="020B0604020202020204" pitchFamily="34" charset="0"/>
              </a:rPr>
              <a:t>ReFS</a:t>
            </a:r>
            <a:endParaRPr lang="en-US" sz="140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51110767-B496-3E5F-5B45-3806C8D0DFDE}"/>
              </a:ext>
            </a:extLst>
          </p:cNvPr>
          <p:cNvPicPr>
            <a:picLocks noChangeAspect="1"/>
          </p:cNvPicPr>
          <p:nvPr/>
        </p:nvPicPr>
        <p:blipFill>
          <a:blip r:embed="rId7"/>
          <a:stretch>
            <a:fillRect/>
          </a:stretch>
        </p:blipFill>
        <p:spPr bwMode="auto">
          <a:xfrm>
            <a:off x="6249467" y="1687496"/>
            <a:ext cx="468900" cy="442359"/>
          </a:xfrm>
          <a:prstGeom prst="rect">
            <a:avLst/>
          </a:prstGeom>
        </p:spPr>
      </p:pic>
    </p:spTree>
    <p:extLst>
      <p:ext uri="{BB962C8B-B14F-4D97-AF65-F5344CB8AC3E}">
        <p14:creationId xmlns:p14="http://schemas.microsoft.com/office/powerpoint/2010/main" val="744754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C67663C-9F22-7001-5F71-66D792CAD33C}"/>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CB46CD17-B27A-79E2-875C-4CE4A9B79638}"/>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9655179-DCAC-0D15-2AEE-D6C9A447F90F}"/>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BF9E699-BDE3-C877-ACBD-25922009D7CB}"/>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C04F65-A99D-5E65-D535-59952153D219}"/>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2B263D57-7492-5E9F-BB27-F56385666E06}"/>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D95D35C7-28F8-742C-5F09-DD15EDA8F8B7}"/>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5BF6216C-499D-8930-DF49-D40317BF0AD6}"/>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D872526A-2483-F44B-21E3-939F1E512D42}"/>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27DF1D2-7F74-DC04-FBA9-B5432BBDEF47}"/>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E9A81FE-96FD-8DE5-6CA5-64FE9561DB29}"/>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D7D179B-176A-8E2F-BAD5-46837217F5A1}"/>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D16B45FA-BFAA-E31A-4379-3265CDF039D0}"/>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66" name="Title 65">
            <a:extLst>
              <a:ext uri="{FF2B5EF4-FFF2-40B4-BE49-F238E27FC236}">
                <a16:creationId xmlns:a16="http://schemas.microsoft.com/office/drawing/2014/main" id="{66C0ED86-EBDB-63C9-C1ED-1884DA111EBF}"/>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 – Next</a:t>
            </a:r>
          </a:p>
        </p:txBody>
      </p:sp>
      <p:sp>
        <p:nvSpPr>
          <p:cNvPr id="5" name="TextBox 4">
            <a:extLst>
              <a:ext uri="{FF2B5EF4-FFF2-40B4-BE49-F238E27FC236}">
                <a16:creationId xmlns:a16="http://schemas.microsoft.com/office/drawing/2014/main" id="{FFCA6C17-7BF8-0821-71B3-250E1C7B23DC}"/>
              </a:ext>
            </a:extLst>
          </p:cNvPr>
          <p:cNvSpPr txBox="1"/>
          <p:nvPr/>
        </p:nvSpPr>
        <p:spPr>
          <a:xfrm>
            <a:off x="2397448" y="2269989"/>
            <a:ext cx="176848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NAS Data</a:t>
            </a:r>
          </a:p>
        </p:txBody>
      </p:sp>
      <p:sp>
        <p:nvSpPr>
          <p:cNvPr id="8" name="TextBox 7">
            <a:extLst>
              <a:ext uri="{FF2B5EF4-FFF2-40B4-BE49-F238E27FC236}">
                <a16:creationId xmlns:a16="http://schemas.microsoft.com/office/drawing/2014/main" id="{5D0F0564-5B32-21AF-4FE8-B80B1E323162}"/>
              </a:ext>
            </a:extLst>
          </p:cNvPr>
          <p:cNvSpPr txBox="1"/>
          <p:nvPr/>
        </p:nvSpPr>
        <p:spPr>
          <a:xfrm>
            <a:off x="5782512" y="2240458"/>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Azure Files</a:t>
            </a:r>
          </a:p>
        </p:txBody>
      </p:sp>
      <p:pic>
        <p:nvPicPr>
          <p:cNvPr id="16" name="Picture 15">
            <a:extLst>
              <a:ext uri="{FF2B5EF4-FFF2-40B4-BE49-F238E27FC236}">
                <a16:creationId xmlns:a16="http://schemas.microsoft.com/office/drawing/2014/main" id="{AFF80405-8FFC-2471-AC56-2DE84B4D36E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Lst>
          </a:blip>
          <a:srcRect/>
          <a:stretch/>
        </p:blipFill>
        <p:spPr>
          <a:xfrm>
            <a:off x="3001566" y="1668609"/>
            <a:ext cx="560243" cy="533308"/>
          </a:xfrm>
          <a:prstGeom prst="rect">
            <a:avLst/>
          </a:prstGeom>
        </p:spPr>
      </p:pic>
      <p:pic>
        <p:nvPicPr>
          <p:cNvPr id="20" name="Picture 19">
            <a:extLst>
              <a:ext uri="{FF2B5EF4-FFF2-40B4-BE49-F238E27FC236}">
                <a16:creationId xmlns:a16="http://schemas.microsoft.com/office/drawing/2014/main" id="{E564A8C8-A65D-0B7B-861D-911D57599040}"/>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rcRect/>
          <a:stretch/>
        </p:blipFill>
        <p:spPr>
          <a:xfrm>
            <a:off x="9520138" y="1658416"/>
            <a:ext cx="560242" cy="533308"/>
          </a:xfrm>
          <a:prstGeom prst="rect">
            <a:avLst/>
          </a:prstGeom>
        </p:spPr>
      </p:pic>
      <p:sp>
        <p:nvSpPr>
          <p:cNvPr id="21" name="TextBox 20">
            <a:extLst>
              <a:ext uri="{FF2B5EF4-FFF2-40B4-BE49-F238E27FC236}">
                <a16:creationId xmlns:a16="http://schemas.microsoft.com/office/drawing/2014/main" id="{DEDDBEAC-136F-3E5A-EC8D-1EABB11091B1}"/>
              </a:ext>
            </a:extLst>
          </p:cNvPr>
          <p:cNvSpPr txBox="1"/>
          <p:nvPr/>
        </p:nvSpPr>
        <p:spPr bwMode="auto">
          <a:xfrm>
            <a:off x="9088860" y="2232450"/>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Protect </a:t>
            </a:r>
            <a:r>
              <a:rPr lang="en-US" sz="1400" err="1">
                <a:solidFill>
                  <a:schemeClr val="bg1"/>
                </a:solidFill>
                <a:latin typeface="Arial" panose="020B0604020202020204" pitchFamily="34" charset="0"/>
                <a:cs typeface="Arial" panose="020B0604020202020204" pitchFamily="34" charset="0"/>
              </a:rPr>
              <a:t>ReFS</a:t>
            </a:r>
            <a:endParaRPr lang="en-US" sz="1400">
              <a:solidFill>
                <a:schemeClr val="bg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EEFD1534-8BCA-9852-2002-A5C3848A2C46}"/>
              </a:ext>
            </a:extLst>
          </p:cNvPr>
          <p:cNvPicPr>
            <a:picLocks noChangeAspect="1"/>
          </p:cNvPicPr>
          <p:nvPr/>
        </p:nvPicPr>
        <p:blipFill>
          <a:blip r:embed="rId7"/>
          <a:stretch>
            <a:fillRect/>
          </a:stretch>
        </p:blipFill>
        <p:spPr>
          <a:xfrm>
            <a:off x="6249467" y="1687496"/>
            <a:ext cx="468900" cy="442359"/>
          </a:xfrm>
          <a:prstGeom prst="rect">
            <a:avLst/>
          </a:prstGeom>
        </p:spPr>
      </p:pic>
      <p:sp>
        <p:nvSpPr>
          <p:cNvPr id="4" name="Rectangle 3">
            <a:extLst>
              <a:ext uri="{FF2B5EF4-FFF2-40B4-BE49-F238E27FC236}">
                <a16:creationId xmlns:a16="http://schemas.microsoft.com/office/drawing/2014/main" id="{B97BFBED-D308-DF28-0A72-454A9E949982}"/>
              </a:ext>
            </a:extLst>
          </p:cNvPr>
          <p:cNvSpPr/>
          <p:nvPr/>
        </p:nvSpPr>
        <p:spPr bwMode="auto">
          <a:xfrm>
            <a:off x="-104329" y="1499468"/>
            <a:ext cx="12303375" cy="1111979"/>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53F808-4591-48E1-F18B-7AD5EC340A61}"/>
              </a:ext>
            </a:extLst>
          </p:cNvPr>
          <p:cNvSpPr/>
          <p:nvPr/>
        </p:nvSpPr>
        <p:spPr bwMode="auto">
          <a:xfrm>
            <a:off x="-137211" y="3725889"/>
            <a:ext cx="12303375" cy="2226733"/>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2232310-7F20-3EDC-4751-15CE17573EC6}"/>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1500"/>
                    </a14:imgEffect>
                    <a14:imgEffect>
                      <a14:saturation sat="0"/>
                    </a14:imgEffect>
                  </a14:imgLayer>
                </a14:imgProps>
              </a:ext>
            </a:extLst>
          </a:blip>
          <a:srcRect/>
          <a:stretch/>
        </p:blipFill>
        <p:spPr>
          <a:xfrm>
            <a:off x="9530161" y="2792818"/>
            <a:ext cx="560242" cy="533308"/>
          </a:xfrm>
          <a:prstGeom prst="rect">
            <a:avLst/>
          </a:prstGeom>
        </p:spPr>
      </p:pic>
      <p:sp>
        <p:nvSpPr>
          <p:cNvPr id="23" name="TextBox 22">
            <a:extLst>
              <a:ext uri="{FF2B5EF4-FFF2-40B4-BE49-F238E27FC236}">
                <a16:creationId xmlns:a16="http://schemas.microsoft.com/office/drawing/2014/main" id="{574BEDB2-B0F7-A278-68C3-1F0C60D464F5}"/>
              </a:ext>
            </a:extLst>
          </p:cNvPr>
          <p:cNvSpPr txBox="1"/>
          <p:nvPr/>
        </p:nvSpPr>
        <p:spPr bwMode="auto">
          <a:xfrm>
            <a:off x="2233065" y="3339939"/>
            <a:ext cx="208366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Azure Restore Wizard</a:t>
            </a:r>
          </a:p>
        </p:txBody>
      </p:sp>
      <p:sp>
        <p:nvSpPr>
          <p:cNvPr id="25" name="TextBox 24">
            <a:extLst>
              <a:ext uri="{FF2B5EF4-FFF2-40B4-BE49-F238E27FC236}">
                <a16:creationId xmlns:a16="http://schemas.microsoft.com/office/drawing/2014/main" id="{7363862D-BE5C-8178-1C0A-FC4CE46D843E}"/>
              </a:ext>
            </a:extLst>
          </p:cNvPr>
          <p:cNvSpPr txBox="1"/>
          <p:nvPr/>
        </p:nvSpPr>
        <p:spPr bwMode="auto">
          <a:xfrm>
            <a:off x="7961714" y="3339938"/>
            <a:ext cx="369713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Bare Metal Restore UX Overhaul</a:t>
            </a:r>
          </a:p>
        </p:txBody>
      </p:sp>
      <p:pic>
        <p:nvPicPr>
          <p:cNvPr id="29" name="Picture 28">
            <a:extLst>
              <a:ext uri="{FF2B5EF4-FFF2-40B4-BE49-F238E27FC236}">
                <a16:creationId xmlns:a16="http://schemas.microsoft.com/office/drawing/2014/main" id="{7E201C49-67DF-BF5B-9727-A382CDA59E30}"/>
              </a:ext>
            </a:extLst>
          </p:cNvPr>
          <p:cNvPicPr>
            <a:picLocks noChangeAspect="1"/>
          </p:cNvPicPr>
          <p:nvPr/>
        </p:nvPicPr>
        <p:blipFill>
          <a:blip r:embed="rId10"/>
          <a:stretch>
            <a:fillRect/>
          </a:stretch>
        </p:blipFill>
        <p:spPr>
          <a:xfrm>
            <a:off x="2982562" y="2777413"/>
            <a:ext cx="536791" cy="506407"/>
          </a:xfrm>
          <a:prstGeom prst="rect">
            <a:avLst/>
          </a:prstGeom>
        </p:spPr>
      </p:pic>
      <p:pic>
        <p:nvPicPr>
          <p:cNvPr id="31" name="Graphic 30" descr="Lightning bolt with solid fill">
            <a:extLst>
              <a:ext uri="{FF2B5EF4-FFF2-40B4-BE49-F238E27FC236}">
                <a16:creationId xmlns:a16="http://schemas.microsoft.com/office/drawing/2014/main" id="{6AF24D9A-A661-675E-19F3-150E9EE68E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bwMode="auto">
          <a:xfrm>
            <a:off x="6181577" y="2742788"/>
            <a:ext cx="536790" cy="536790"/>
          </a:xfrm>
          <a:prstGeom prst="rect">
            <a:avLst/>
          </a:prstGeom>
        </p:spPr>
      </p:pic>
      <p:sp>
        <p:nvSpPr>
          <p:cNvPr id="32" name="TextBox 31">
            <a:extLst>
              <a:ext uri="{FF2B5EF4-FFF2-40B4-BE49-F238E27FC236}">
                <a16:creationId xmlns:a16="http://schemas.microsoft.com/office/drawing/2014/main" id="{A51B20EA-839E-EF39-2DAD-5E0E4B1C336A}"/>
              </a:ext>
            </a:extLst>
          </p:cNvPr>
          <p:cNvSpPr txBox="1"/>
          <p:nvPr/>
        </p:nvSpPr>
        <p:spPr bwMode="auto">
          <a:xfrm>
            <a:off x="5097193" y="3340673"/>
            <a:ext cx="270555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Native Fast Restore from Cloud</a:t>
            </a:r>
          </a:p>
        </p:txBody>
      </p:sp>
    </p:spTree>
    <p:extLst>
      <p:ext uri="{BB962C8B-B14F-4D97-AF65-F5344CB8AC3E}">
        <p14:creationId xmlns:p14="http://schemas.microsoft.com/office/powerpoint/2010/main" val="4272660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8EDAD0A-E979-E609-5D2D-D4E9347132DB}"/>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FA5447AA-27C3-1423-04F7-372441C27145}"/>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CFCB5F7-6352-BE03-6331-18BEA6DE44DD}"/>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EEFF4ED-4FCF-C08D-6BA9-F28C7B2F6E15}"/>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3A3033-FA57-635B-94D2-4894013DC983}"/>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CAD4C041-361D-4B35-20E0-BFDBEE030340}"/>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F22B97E9-9926-24AB-DC4F-6ADEEF5D54AB}"/>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90B3D5BD-4728-903C-FD52-4BB91840F21E}"/>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B94A9E8C-BA9E-677D-C115-EB4B74D25BA8}"/>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A39F1B4-10E4-1200-FB65-FAACE4B6001D}"/>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C81CA24-AFE4-A205-9747-5D42CABFCE94}"/>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3357E14-827C-4778-AF9D-6B7543C47F63}"/>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8791F06-26D3-12A0-7CB2-8F8DFF879293}"/>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66" name="Title 65">
            <a:extLst>
              <a:ext uri="{FF2B5EF4-FFF2-40B4-BE49-F238E27FC236}">
                <a16:creationId xmlns:a16="http://schemas.microsoft.com/office/drawing/2014/main" id="{4867B4B3-478E-8A28-D9B5-04493747A040}"/>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 – Next</a:t>
            </a:r>
          </a:p>
        </p:txBody>
      </p:sp>
      <p:pic>
        <p:nvPicPr>
          <p:cNvPr id="19" name="Picture 18">
            <a:extLst>
              <a:ext uri="{FF2B5EF4-FFF2-40B4-BE49-F238E27FC236}">
                <a16:creationId xmlns:a16="http://schemas.microsoft.com/office/drawing/2014/main" id="{87FED52A-DFC6-4782-270F-0254AB2294C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Lst>
          </a:blip>
          <a:srcRect/>
          <a:stretch/>
        </p:blipFill>
        <p:spPr>
          <a:xfrm>
            <a:off x="9530161" y="2792818"/>
            <a:ext cx="560242" cy="533308"/>
          </a:xfrm>
          <a:prstGeom prst="rect">
            <a:avLst/>
          </a:prstGeom>
        </p:spPr>
      </p:pic>
      <p:sp>
        <p:nvSpPr>
          <p:cNvPr id="23" name="TextBox 22">
            <a:extLst>
              <a:ext uri="{FF2B5EF4-FFF2-40B4-BE49-F238E27FC236}">
                <a16:creationId xmlns:a16="http://schemas.microsoft.com/office/drawing/2014/main" id="{F099E50A-F7EC-284C-3E76-DBB46E43755D}"/>
              </a:ext>
            </a:extLst>
          </p:cNvPr>
          <p:cNvSpPr txBox="1"/>
          <p:nvPr/>
        </p:nvSpPr>
        <p:spPr bwMode="auto">
          <a:xfrm>
            <a:off x="2233065" y="3339939"/>
            <a:ext cx="208366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Azure Restore Wizard</a:t>
            </a:r>
          </a:p>
        </p:txBody>
      </p:sp>
      <p:sp>
        <p:nvSpPr>
          <p:cNvPr id="25" name="TextBox 24">
            <a:extLst>
              <a:ext uri="{FF2B5EF4-FFF2-40B4-BE49-F238E27FC236}">
                <a16:creationId xmlns:a16="http://schemas.microsoft.com/office/drawing/2014/main" id="{D529847E-EE50-5052-977A-6730B12010B5}"/>
              </a:ext>
            </a:extLst>
          </p:cNvPr>
          <p:cNvSpPr txBox="1"/>
          <p:nvPr/>
        </p:nvSpPr>
        <p:spPr bwMode="auto">
          <a:xfrm>
            <a:off x="7961714" y="3339938"/>
            <a:ext cx="369713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Bare Metal Restore UX Overhaul</a:t>
            </a:r>
          </a:p>
        </p:txBody>
      </p:sp>
      <p:pic>
        <p:nvPicPr>
          <p:cNvPr id="29" name="Picture 28">
            <a:extLst>
              <a:ext uri="{FF2B5EF4-FFF2-40B4-BE49-F238E27FC236}">
                <a16:creationId xmlns:a16="http://schemas.microsoft.com/office/drawing/2014/main" id="{B34C7808-D38A-C63F-E813-6229F0003A1D}"/>
              </a:ext>
            </a:extLst>
          </p:cNvPr>
          <p:cNvPicPr>
            <a:picLocks noChangeAspect="1"/>
          </p:cNvPicPr>
          <p:nvPr/>
        </p:nvPicPr>
        <p:blipFill>
          <a:blip r:embed="rId5"/>
          <a:stretch>
            <a:fillRect/>
          </a:stretch>
        </p:blipFill>
        <p:spPr>
          <a:xfrm>
            <a:off x="2982562" y="2777413"/>
            <a:ext cx="536791" cy="506407"/>
          </a:xfrm>
          <a:prstGeom prst="rect">
            <a:avLst/>
          </a:prstGeom>
        </p:spPr>
      </p:pic>
      <p:sp>
        <p:nvSpPr>
          <p:cNvPr id="12" name="Rectangle 11">
            <a:extLst>
              <a:ext uri="{FF2B5EF4-FFF2-40B4-BE49-F238E27FC236}">
                <a16:creationId xmlns:a16="http://schemas.microsoft.com/office/drawing/2014/main" id="{4D9A1094-1974-FF51-96A2-3280DFE9744A}"/>
              </a:ext>
            </a:extLst>
          </p:cNvPr>
          <p:cNvSpPr/>
          <p:nvPr/>
        </p:nvSpPr>
        <p:spPr bwMode="auto">
          <a:xfrm>
            <a:off x="-137211" y="4836125"/>
            <a:ext cx="12303375" cy="1116498"/>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0">
            <a:extLst>
              <a:ext uri="{FF2B5EF4-FFF2-40B4-BE49-F238E27FC236}">
                <a16:creationId xmlns:a16="http://schemas.microsoft.com/office/drawing/2014/main" id="{AA463A8B-7DDA-734A-9DB3-6406656445EE}"/>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92736" y="3905391"/>
            <a:ext cx="560237" cy="5602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ACC29037-DCE4-F4C5-EE64-9204F6E7D24A}"/>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1500"/>
                    </a14:imgEffect>
                    <a14:imgEffect>
                      <a14:saturation sat="0"/>
                    </a14:imgEffect>
                  </a14:imgLayer>
                </a14:imgProps>
              </a:ext>
            </a:extLst>
          </a:blip>
          <a:srcRect/>
          <a:stretch/>
        </p:blipFill>
        <p:spPr>
          <a:xfrm>
            <a:off x="9520138" y="3908596"/>
            <a:ext cx="546494" cy="520221"/>
          </a:xfrm>
          <a:prstGeom prst="rect">
            <a:avLst/>
          </a:prstGeom>
        </p:spPr>
      </p:pic>
      <p:sp>
        <p:nvSpPr>
          <p:cNvPr id="30" name="TextBox 29">
            <a:extLst>
              <a:ext uri="{FF2B5EF4-FFF2-40B4-BE49-F238E27FC236}">
                <a16:creationId xmlns:a16="http://schemas.microsoft.com/office/drawing/2014/main" id="{F7C414DC-CE5B-7F87-D44C-6462E7028516}"/>
              </a:ext>
            </a:extLst>
          </p:cNvPr>
          <p:cNvSpPr txBox="1"/>
          <p:nvPr/>
        </p:nvSpPr>
        <p:spPr bwMode="auto">
          <a:xfrm>
            <a:off x="2122318" y="4456247"/>
            <a:ext cx="2501075"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x360Cloud Backup Reporting</a:t>
            </a:r>
          </a:p>
        </p:txBody>
      </p:sp>
      <p:sp>
        <p:nvSpPr>
          <p:cNvPr id="31" name="TextBox 30">
            <a:extLst>
              <a:ext uri="{FF2B5EF4-FFF2-40B4-BE49-F238E27FC236}">
                <a16:creationId xmlns:a16="http://schemas.microsoft.com/office/drawing/2014/main" id="{8BA9E2CC-671C-2DBB-7A05-797730207742}"/>
              </a:ext>
            </a:extLst>
          </p:cNvPr>
          <p:cNvSpPr txBox="1"/>
          <p:nvPr/>
        </p:nvSpPr>
        <p:spPr bwMode="auto">
          <a:xfrm>
            <a:off x="8769488" y="4447341"/>
            <a:ext cx="2061542"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Advanced Authorization</a:t>
            </a:r>
          </a:p>
        </p:txBody>
      </p:sp>
      <p:sp>
        <p:nvSpPr>
          <p:cNvPr id="32" name="TextBox 31">
            <a:extLst>
              <a:ext uri="{FF2B5EF4-FFF2-40B4-BE49-F238E27FC236}">
                <a16:creationId xmlns:a16="http://schemas.microsoft.com/office/drawing/2014/main" id="{9A41076E-8150-ED42-4C32-A6C2372F51E7}"/>
              </a:ext>
            </a:extLst>
          </p:cNvPr>
          <p:cNvSpPr txBox="1"/>
          <p:nvPr/>
        </p:nvSpPr>
        <p:spPr bwMode="auto">
          <a:xfrm>
            <a:off x="5070609" y="4456312"/>
            <a:ext cx="2811472"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Predictable Azure Backup Billing</a:t>
            </a:r>
          </a:p>
        </p:txBody>
      </p:sp>
      <p:pic>
        <p:nvPicPr>
          <p:cNvPr id="33" name="Picture 32">
            <a:extLst>
              <a:ext uri="{FF2B5EF4-FFF2-40B4-BE49-F238E27FC236}">
                <a16:creationId xmlns:a16="http://schemas.microsoft.com/office/drawing/2014/main" id="{528E2B5A-8845-9117-802A-8EC317BC3290}"/>
              </a:ext>
            </a:extLst>
          </p:cNvPr>
          <p:cNvPicPr>
            <a:picLocks noChangeAspect="1"/>
          </p:cNvPicPr>
          <p:nvPr/>
        </p:nvPicPr>
        <p:blipFill>
          <a:blip r:embed="rId10"/>
          <a:stretch>
            <a:fillRect/>
          </a:stretch>
        </p:blipFill>
        <p:spPr>
          <a:xfrm>
            <a:off x="6152598" y="3928012"/>
            <a:ext cx="478550" cy="451462"/>
          </a:xfrm>
          <a:prstGeom prst="rect">
            <a:avLst/>
          </a:prstGeom>
        </p:spPr>
      </p:pic>
      <p:pic>
        <p:nvPicPr>
          <p:cNvPr id="34" name="Graphic 33" descr="Lightning bolt with solid fill">
            <a:extLst>
              <a:ext uri="{FF2B5EF4-FFF2-40B4-BE49-F238E27FC236}">
                <a16:creationId xmlns:a16="http://schemas.microsoft.com/office/drawing/2014/main" id="{38BEC5FC-DED6-C44E-E43F-2EA1A1A586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bwMode="auto">
          <a:xfrm>
            <a:off x="6181577" y="2742788"/>
            <a:ext cx="536790" cy="536790"/>
          </a:xfrm>
          <a:prstGeom prst="rect">
            <a:avLst/>
          </a:prstGeom>
        </p:spPr>
      </p:pic>
      <p:sp>
        <p:nvSpPr>
          <p:cNvPr id="35" name="TextBox 34">
            <a:extLst>
              <a:ext uri="{FF2B5EF4-FFF2-40B4-BE49-F238E27FC236}">
                <a16:creationId xmlns:a16="http://schemas.microsoft.com/office/drawing/2014/main" id="{132F2F6F-4F66-6DA3-0228-3196C4AC090C}"/>
              </a:ext>
            </a:extLst>
          </p:cNvPr>
          <p:cNvSpPr txBox="1"/>
          <p:nvPr/>
        </p:nvSpPr>
        <p:spPr bwMode="auto">
          <a:xfrm>
            <a:off x="5097193" y="3340673"/>
            <a:ext cx="270555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Native Fast Restore from Cloud</a:t>
            </a:r>
          </a:p>
        </p:txBody>
      </p:sp>
      <p:sp>
        <p:nvSpPr>
          <p:cNvPr id="4" name="TextBox 3">
            <a:extLst>
              <a:ext uri="{FF2B5EF4-FFF2-40B4-BE49-F238E27FC236}">
                <a16:creationId xmlns:a16="http://schemas.microsoft.com/office/drawing/2014/main" id="{310BFDB8-A20E-2B44-0C9C-F7BA864A251F}"/>
              </a:ext>
            </a:extLst>
          </p:cNvPr>
          <p:cNvSpPr txBox="1"/>
          <p:nvPr/>
        </p:nvSpPr>
        <p:spPr bwMode="auto">
          <a:xfrm>
            <a:off x="2397448" y="2269989"/>
            <a:ext cx="176848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NAS Data</a:t>
            </a:r>
          </a:p>
        </p:txBody>
      </p:sp>
      <p:sp>
        <p:nvSpPr>
          <p:cNvPr id="6" name="TextBox 5">
            <a:extLst>
              <a:ext uri="{FF2B5EF4-FFF2-40B4-BE49-F238E27FC236}">
                <a16:creationId xmlns:a16="http://schemas.microsoft.com/office/drawing/2014/main" id="{254B104E-85E0-C4E4-1815-C49514903566}"/>
              </a:ext>
            </a:extLst>
          </p:cNvPr>
          <p:cNvSpPr txBox="1"/>
          <p:nvPr/>
        </p:nvSpPr>
        <p:spPr bwMode="auto">
          <a:xfrm>
            <a:off x="5782512" y="2240458"/>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Azure Files</a:t>
            </a:r>
          </a:p>
        </p:txBody>
      </p:sp>
      <p:pic>
        <p:nvPicPr>
          <p:cNvPr id="13" name="Picture 12">
            <a:extLst>
              <a:ext uri="{FF2B5EF4-FFF2-40B4-BE49-F238E27FC236}">
                <a16:creationId xmlns:a16="http://schemas.microsoft.com/office/drawing/2014/main" id="{C7B2D4CF-ADEB-7FEA-8E76-EF99F31DD858}"/>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colorTemperature colorTemp="1500"/>
                    </a14:imgEffect>
                    <a14:imgEffect>
                      <a14:saturation sat="0"/>
                    </a14:imgEffect>
                  </a14:imgLayer>
                </a14:imgProps>
              </a:ext>
            </a:extLst>
          </a:blip>
          <a:srcRect/>
          <a:stretch/>
        </p:blipFill>
        <p:spPr bwMode="auto">
          <a:xfrm>
            <a:off x="3001566" y="1668609"/>
            <a:ext cx="560243" cy="533308"/>
          </a:xfrm>
          <a:prstGeom prst="rect">
            <a:avLst/>
          </a:prstGeom>
        </p:spPr>
      </p:pic>
      <p:pic>
        <p:nvPicPr>
          <p:cNvPr id="14" name="Picture 13">
            <a:extLst>
              <a:ext uri="{FF2B5EF4-FFF2-40B4-BE49-F238E27FC236}">
                <a16:creationId xmlns:a16="http://schemas.microsoft.com/office/drawing/2014/main" id="{918FB5EB-56BD-09B5-2659-539DBD680C8D}"/>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colorTemperature colorTemp="1500"/>
                    </a14:imgEffect>
                    <a14:imgEffect>
                      <a14:saturation sat="0"/>
                    </a14:imgEffect>
                  </a14:imgLayer>
                </a14:imgProps>
              </a:ext>
            </a:extLst>
          </a:blip>
          <a:srcRect/>
          <a:stretch/>
        </p:blipFill>
        <p:spPr bwMode="auto">
          <a:xfrm>
            <a:off x="9520138" y="1658416"/>
            <a:ext cx="560242" cy="533308"/>
          </a:xfrm>
          <a:prstGeom prst="rect">
            <a:avLst/>
          </a:prstGeom>
        </p:spPr>
      </p:pic>
      <p:sp>
        <p:nvSpPr>
          <p:cNvPr id="15" name="TextBox 14">
            <a:extLst>
              <a:ext uri="{FF2B5EF4-FFF2-40B4-BE49-F238E27FC236}">
                <a16:creationId xmlns:a16="http://schemas.microsoft.com/office/drawing/2014/main" id="{7CFC564F-5D80-88D7-F483-CC4A5D0653C9}"/>
              </a:ext>
            </a:extLst>
          </p:cNvPr>
          <p:cNvSpPr txBox="1"/>
          <p:nvPr/>
        </p:nvSpPr>
        <p:spPr bwMode="auto">
          <a:xfrm>
            <a:off x="9088860" y="2232450"/>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Protect </a:t>
            </a:r>
            <a:r>
              <a:rPr lang="en-US" sz="1400" err="1">
                <a:solidFill>
                  <a:schemeClr val="bg1"/>
                </a:solidFill>
                <a:latin typeface="Arial" panose="020B0604020202020204" pitchFamily="34" charset="0"/>
                <a:cs typeface="Arial" panose="020B0604020202020204" pitchFamily="34" charset="0"/>
              </a:rPr>
              <a:t>ReFS</a:t>
            </a:r>
            <a:endParaRPr lang="en-US" sz="140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9FF8A4C0-E7EC-4844-C71B-A52D5D7D31C7}"/>
              </a:ext>
            </a:extLst>
          </p:cNvPr>
          <p:cNvPicPr>
            <a:picLocks noChangeAspect="1"/>
          </p:cNvPicPr>
          <p:nvPr/>
        </p:nvPicPr>
        <p:blipFill>
          <a:blip r:embed="rId17"/>
          <a:stretch>
            <a:fillRect/>
          </a:stretch>
        </p:blipFill>
        <p:spPr bwMode="auto">
          <a:xfrm>
            <a:off x="6249467" y="1687496"/>
            <a:ext cx="468900" cy="442359"/>
          </a:xfrm>
          <a:prstGeom prst="rect">
            <a:avLst/>
          </a:prstGeom>
        </p:spPr>
      </p:pic>
      <p:sp>
        <p:nvSpPr>
          <p:cNvPr id="7" name="Rectangle 6">
            <a:extLst>
              <a:ext uri="{FF2B5EF4-FFF2-40B4-BE49-F238E27FC236}">
                <a16:creationId xmlns:a16="http://schemas.microsoft.com/office/drawing/2014/main" id="{02CE96A8-8C6E-4EED-C818-B7057351618E}"/>
              </a:ext>
            </a:extLst>
          </p:cNvPr>
          <p:cNvSpPr/>
          <p:nvPr/>
        </p:nvSpPr>
        <p:spPr bwMode="auto">
          <a:xfrm>
            <a:off x="-114661" y="1491540"/>
            <a:ext cx="12303375" cy="2228463"/>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111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5F4ADE2-647D-F7D7-46E5-8CB16225C2F7}"/>
            </a:ext>
          </a:extLst>
        </p:cNvPr>
        <p:cNvGrpSpPr/>
        <p:nvPr/>
      </p:nvGrpSpPr>
      <p:grpSpPr bwMode="auto">
        <a:xfrm>
          <a:off x="0" y="0"/>
          <a:ext cx="0" cy="0"/>
          <a:chOff x="0" y="0"/>
          <a:chExt cx="0" cy="0"/>
        </a:xfrm>
      </p:grpSpPr>
      <p:sp>
        <p:nvSpPr>
          <p:cNvPr id="40" name="Rectangle 39">
            <a:extLst>
              <a:ext uri="{FF2B5EF4-FFF2-40B4-BE49-F238E27FC236}">
                <a16:creationId xmlns:a16="http://schemas.microsoft.com/office/drawing/2014/main" id="{41163BF9-AEA9-396F-54C1-B191A598333E}"/>
              </a:ext>
            </a:extLst>
          </p:cNvPr>
          <p:cNvSpPr/>
          <p:nvPr/>
        </p:nvSpPr>
        <p:spPr bwMode="auto">
          <a:xfrm rot="5400000">
            <a:off x="4906130" y="-1465045"/>
            <a:ext cx="4433457" cy="10374253"/>
          </a:xfrm>
          <a:prstGeom prst="rect">
            <a:avLst/>
          </a:prstGeom>
          <a:gradFill flip="none" rotWithShape="1">
            <a:gsLst>
              <a:gs pos="0">
                <a:srgbClr val="207AAE"/>
              </a:gs>
              <a:gs pos="100000">
                <a:srgbClr val="69A3B9">
                  <a:alpha val="0"/>
                </a:srgbClr>
              </a:gs>
            </a:gsLst>
            <a:lin ang="16200000" scaled="1"/>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A59798F-D393-4F1F-3127-033E7D0E447E}"/>
              </a:ext>
            </a:extLst>
          </p:cNvPr>
          <p:cNvSpPr/>
          <p:nvPr/>
        </p:nvSpPr>
        <p:spPr bwMode="auto">
          <a:xfrm>
            <a:off x="7049" y="-226833"/>
            <a:ext cx="12191997" cy="7229557"/>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12C302C-92BD-B833-5FE2-8B63EFEEB31A}"/>
              </a:ext>
            </a:extLst>
          </p:cNvPr>
          <p:cNvSpPr/>
          <p:nvPr/>
        </p:nvSpPr>
        <p:spPr bwMode="auto">
          <a:xfrm>
            <a:off x="-104329" y="1505353"/>
            <a:ext cx="2032219" cy="4433458"/>
          </a:xfrm>
          <a:prstGeom prst="rect">
            <a:avLst/>
          </a:prstGeom>
          <a:gradFill flip="none" rotWithShape="1">
            <a:gsLst>
              <a:gs pos="0">
                <a:srgbClr val="E94809">
                  <a:alpha val="32816"/>
                </a:srgbClr>
              </a:gs>
              <a:gs pos="100000">
                <a:srgbClr val="EF4226">
                  <a:alpha val="14015"/>
                </a:srgbClr>
              </a:gs>
            </a:gsLst>
            <a:lin ang="16200000" scaled="1"/>
            <a:tileRect/>
          </a:gradFill>
          <a:ln w="3175">
            <a:solidFill>
              <a:srgbClr val="E948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206EB5-5E7F-9FF7-65CF-EE79BC909ACC}"/>
              </a:ext>
            </a:extLst>
          </p:cNvPr>
          <p:cNvSpPr txBox="1"/>
          <p:nvPr/>
        </p:nvSpPr>
        <p:spPr>
          <a:xfrm>
            <a:off x="39989" y="1899190"/>
            <a:ext cx="1935505"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Protect Everything</a:t>
            </a:r>
          </a:p>
        </p:txBody>
      </p:sp>
      <p:sp>
        <p:nvSpPr>
          <p:cNvPr id="9" name="TextBox 8">
            <a:extLst>
              <a:ext uri="{FF2B5EF4-FFF2-40B4-BE49-F238E27FC236}">
                <a16:creationId xmlns:a16="http://schemas.microsoft.com/office/drawing/2014/main" id="{04FA30C4-D407-EB1D-BE52-27DB1FE57EDC}"/>
              </a:ext>
            </a:extLst>
          </p:cNvPr>
          <p:cNvSpPr txBox="1"/>
          <p:nvPr/>
        </p:nvSpPr>
        <p:spPr>
          <a:xfrm>
            <a:off x="39989" y="2998967"/>
            <a:ext cx="1696282"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Recovery First</a:t>
            </a:r>
          </a:p>
        </p:txBody>
      </p:sp>
      <p:sp>
        <p:nvSpPr>
          <p:cNvPr id="10" name="TextBox 9">
            <a:extLst>
              <a:ext uri="{FF2B5EF4-FFF2-40B4-BE49-F238E27FC236}">
                <a16:creationId xmlns:a16="http://schemas.microsoft.com/office/drawing/2014/main" id="{7E49B2AF-EA9A-DC29-7147-E7D513E73A34}"/>
              </a:ext>
            </a:extLst>
          </p:cNvPr>
          <p:cNvSpPr txBox="1"/>
          <p:nvPr/>
        </p:nvSpPr>
        <p:spPr>
          <a:xfrm>
            <a:off x="39989" y="4108787"/>
            <a:ext cx="1696283"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MSP Experience</a:t>
            </a:r>
          </a:p>
        </p:txBody>
      </p:sp>
      <p:sp>
        <p:nvSpPr>
          <p:cNvPr id="11" name="TextBox 10">
            <a:extLst>
              <a:ext uri="{FF2B5EF4-FFF2-40B4-BE49-F238E27FC236}">
                <a16:creationId xmlns:a16="http://schemas.microsoft.com/office/drawing/2014/main" id="{5282E27D-00AB-AF98-25DE-F13588397D52}"/>
              </a:ext>
            </a:extLst>
          </p:cNvPr>
          <p:cNvSpPr txBox="1"/>
          <p:nvPr/>
        </p:nvSpPr>
        <p:spPr>
          <a:xfrm>
            <a:off x="39989" y="5223246"/>
            <a:ext cx="1429016" cy="338554"/>
          </a:xfrm>
          <a:prstGeom prst="rect">
            <a:avLst/>
          </a:prstGeom>
          <a:noFill/>
        </p:spPr>
        <p:txBody>
          <a:bodyPr wrap="square" lIns="91440" tIns="45720" rIns="91440" bIns="45720" rtlCol="0" anchor="t">
            <a:spAutoFit/>
          </a:bodyPr>
          <a:lstStyle/>
          <a:p>
            <a:r>
              <a:rPr lang="en-US" sz="1600">
                <a:solidFill>
                  <a:schemeClr val="bg1"/>
                </a:solidFill>
                <a:latin typeface="Arial" panose="020B0604020202020204" pitchFamily="34" charset="0"/>
                <a:cs typeface="Arial" panose="020B0604020202020204" pitchFamily="34" charset="0"/>
              </a:rPr>
              <a:t>Flexibility</a:t>
            </a:r>
          </a:p>
        </p:txBody>
      </p:sp>
      <p:cxnSp>
        <p:nvCxnSpPr>
          <p:cNvPr id="45" name="Straight Connector 44">
            <a:extLst>
              <a:ext uri="{FF2B5EF4-FFF2-40B4-BE49-F238E27FC236}">
                <a16:creationId xmlns:a16="http://schemas.microsoft.com/office/drawing/2014/main" id="{207A6258-6DC1-6CA5-289D-96CEA3EA6C87}"/>
              </a:ext>
            </a:extLst>
          </p:cNvPr>
          <p:cNvCxnSpPr>
            <a:cxnSpLocks/>
          </p:cNvCxnSpPr>
          <p:nvPr/>
        </p:nvCxnSpPr>
        <p:spPr bwMode="auto">
          <a:xfrm>
            <a:off x="-97762" y="2610597"/>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7EC41CA-7E96-9EF8-A04D-74E1113D9784}"/>
              </a:ext>
            </a:extLst>
          </p:cNvPr>
          <p:cNvCxnSpPr>
            <a:cxnSpLocks/>
          </p:cNvCxnSpPr>
          <p:nvPr/>
        </p:nvCxnSpPr>
        <p:spPr bwMode="auto">
          <a:xfrm>
            <a:off x="-104329" y="372000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052CF05-D4B5-15EA-1583-F1E2BB870453}"/>
              </a:ext>
            </a:extLst>
          </p:cNvPr>
          <p:cNvCxnSpPr>
            <a:cxnSpLocks/>
          </p:cNvCxnSpPr>
          <p:nvPr/>
        </p:nvCxnSpPr>
        <p:spPr bwMode="auto">
          <a:xfrm>
            <a:off x="-116549" y="4829409"/>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C97CB83-3C03-7107-1C1F-2961729EB16D}"/>
              </a:ext>
            </a:extLst>
          </p:cNvPr>
          <p:cNvCxnSpPr>
            <a:cxnSpLocks/>
          </p:cNvCxnSpPr>
          <p:nvPr/>
        </p:nvCxnSpPr>
        <p:spPr bwMode="auto">
          <a:xfrm>
            <a:off x="-116549" y="5938816"/>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26BB3A3-67AD-1591-608C-3D73633D4244}"/>
              </a:ext>
            </a:extLst>
          </p:cNvPr>
          <p:cNvCxnSpPr>
            <a:cxnSpLocks/>
          </p:cNvCxnSpPr>
          <p:nvPr/>
        </p:nvCxnSpPr>
        <p:spPr bwMode="auto">
          <a:xfrm>
            <a:off x="-83667" y="1505353"/>
            <a:ext cx="12282713" cy="0"/>
          </a:xfrm>
          <a:prstGeom prst="line">
            <a:avLst/>
          </a:prstGeom>
          <a:ln w="3175">
            <a:solidFill>
              <a:srgbClr val="E94809"/>
            </a:solidFill>
          </a:ln>
        </p:spPr>
        <p:style>
          <a:lnRef idx="2">
            <a:schemeClr val="accent1"/>
          </a:lnRef>
          <a:fillRef idx="0">
            <a:schemeClr val="accent1"/>
          </a:fillRef>
          <a:effectRef idx="1">
            <a:schemeClr val="accent1"/>
          </a:effectRef>
          <a:fontRef idx="minor">
            <a:schemeClr val="tx1"/>
          </a:fontRef>
        </p:style>
      </p:cxnSp>
      <p:sp>
        <p:nvSpPr>
          <p:cNvPr id="66" name="Title 65">
            <a:extLst>
              <a:ext uri="{FF2B5EF4-FFF2-40B4-BE49-F238E27FC236}">
                <a16:creationId xmlns:a16="http://schemas.microsoft.com/office/drawing/2014/main" id="{253F1CA6-D612-76CC-D783-723D3AFD4C9C}"/>
              </a:ext>
            </a:extLst>
          </p:cNvPr>
          <p:cNvSpPr>
            <a:spLocks noGrp="1"/>
          </p:cNvSpPr>
          <p:nvPr>
            <p:ph type="title"/>
          </p:nvPr>
        </p:nvSpPr>
        <p:spPr>
          <a:xfrm>
            <a:off x="181335" y="67550"/>
            <a:ext cx="10374253" cy="1325563"/>
          </a:xfrm>
        </p:spPr>
        <p:txBody>
          <a:bodyPr>
            <a:normAutofit/>
          </a:bodyPr>
          <a:lstStyle/>
          <a:p>
            <a:r>
              <a:rPr lang="en-US" sz="3600" err="1"/>
              <a:t>Axcient</a:t>
            </a:r>
            <a:r>
              <a:rPr lang="en-US" sz="3600"/>
              <a:t> Thematic Roadmap – Next</a:t>
            </a:r>
          </a:p>
        </p:txBody>
      </p:sp>
      <p:pic>
        <p:nvPicPr>
          <p:cNvPr id="19" name="Picture 18">
            <a:extLst>
              <a:ext uri="{FF2B5EF4-FFF2-40B4-BE49-F238E27FC236}">
                <a16:creationId xmlns:a16="http://schemas.microsoft.com/office/drawing/2014/main" id="{603161C0-221E-1486-CC1D-73E1AA13BE6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Lst>
          </a:blip>
          <a:srcRect/>
          <a:stretch/>
        </p:blipFill>
        <p:spPr>
          <a:xfrm>
            <a:off x="9530161" y="2792818"/>
            <a:ext cx="560242" cy="533308"/>
          </a:xfrm>
          <a:prstGeom prst="rect">
            <a:avLst/>
          </a:prstGeom>
        </p:spPr>
      </p:pic>
      <p:sp>
        <p:nvSpPr>
          <p:cNvPr id="23" name="TextBox 22">
            <a:extLst>
              <a:ext uri="{FF2B5EF4-FFF2-40B4-BE49-F238E27FC236}">
                <a16:creationId xmlns:a16="http://schemas.microsoft.com/office/drawing/2014/main" id="{5A7921F1-C11B-C6C5-978B-17ECD5D05DE9}"/>
              </a:ext>
            </a:extLst>
          </p:cNvPr>
          <p:cNvSpPr txBox="1"/>
          <p:nvPr/>
        </p:nvSpPr>
        <p:spPr bwMode="auto">
          <a:xfrm>
            <a:off x="2233065" y="3339939"/>
            <a:ext cx="208366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Azure Restore Wizard</a:t>
            </a:r>
          </a:p>
        </p:txBody>
      </p:sp>
      <p:sp>
        <p:nvSpPr>
          <p:cNvPr id="25" name="TextBox 24">
            <a:extLst>
              <a:ext uri="{FF2B5EF4-FFF2-40B4-BE49-F238E27FC236}">
                <a16:creationId xmlns:a16="http://schemas.microsoft.com/office/drawing/2014/main" id="{43502372-75D8-2FE2-1BEB-C45324FAA7EE}"/>
              </a:ext>
            </a:extLst>
          </p:cNvPr>
          <p:cNvSpPr txBox="1"/>
          <p:nvPr/>
        </p:nvSpPr>
        <p:spPr bwMode="auto">
          <a:xfrm>
            <a:off x="7961714" y="3339938"/>
            <a:ext cx="369713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Bare Metal Restore UX Overhaul</a:t>
            </a:r>
          </a:p>
        </p:txBody>
      </p:sp>
      <p:pic>
        <p:nvPicPr>
          <p:cNvPr id="29" name="Picture 28">
            <a:extLst>
              <a:ext uri="{FF2B5EF4-FFF2-40B4-BE49-F238E27FC236}">
                <a16:creationId xmlns:a16="http://schemas.microsoft.com/office/drawing/2014/main" id="{DD59B57B-5C6C-8061-F4C6-A8210543DFFD}"/>
              </a:ext>
            </a:extLst>
          </p:cNvPr>
          <p:cNvPicPr>
            <a:picLocks noChangeAspect="1"/>
          </p:cNvPicPr>
          <p:nvPr/>
        </p:nvPicPr>
        <p:blipFill>
          <a:blip r:embed="rId5"/>
          <a:stretch>
            <a:fillRect/>
          </a:stretch>
        </p:blipFill>
        <p:spPr>
          <a:xfrm>
            <a:off x="2982562" y="2777413"/>
            <a:ext cx="536791" cy="506407"/>
          </a:xfrm>
          <a:prstGeom prst="rect">
            <a:avLst/>
          </a:prstGeom>
        </p:spPr>
      </p:pic>
      <p:pic>
        <p:nvPicPr>
          <p:cNvPr id="17" name="Picture 10">
            <a:extLst>
              <a:ext uri="{FF2B5EF4-FFF2-40B4-BE49-F238E27FC236}">
                <a16:creationId xmlns:a16="http://schemas.microsoft.com/office/drawing/2014/main" id="{80D85745-04F8-9AF4-0BDB-E0C4A2A8F815}"/>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92736" y="3905391"/>
            <a:ext cx="560237" cy="5602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B417BC5-00EF-E042-1DCB-433A36FDD153}"/>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1500"/>
                    </a14:imgEffect>
                    <a14:imgEffect>
                      <a14:saturation sat="0"/>
                    </a14:imgEffect>
                  </a14:imgLayer>
                </a14:imgProps>
              </a:ext>
            </a:extLst>
          </a:blip>
          <a:srcRect/>
          <a:stretch/>
        </p:blipFill>
        <p:spPr>
          <a:xfrm>
            <a:off x="9520138" y="3908596"/>
            <a:ext cx="546494" cy="520221"/>
          </a:xfrm>
          <a:prstGeom prst="rect">
            <a:avLst/>
          </a:prstGeom>
        </p:spPr>
      </p:pic>
      <p:sp>
        <p:nvSpPr>
          <p:cNvPr id="30" name="TextBox 29">
            <a:extLst>
              <a:ext uri="{FF2B5EF4-FFF2-40B4-BE49-F238E27FC236}">
                <a16:creationId xmlns:a16="http://schemas.microsoft.com/office/drawing/2014/main" id="{FC8A755E-7ECB-5A4B-20E7-F02BBB37E8A5}"/>
              </a:ext>
            </a:extLst>
          </p:cNvPr>
          <p:cNvSpPr txBox="1"/>
          <p:nvPr/>
        </p:nvSpPr>
        <p:spPr bwMode="auto">
          <a:xfrm>
            <a:off x="2122318" y="4456247"/>
            <a:ext cx="2501075"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x360Cloud Backup Reporting</a:t>
            </a:r>
          </a:p>
        </p:txBody>
      </p:sp>
      <p:sp>
        <p:nvSpPr>
          <p:cNvPr id="31" name="TextBox 30">
            <a:extLst>
              <a:ext uri="{FF2B5EF4-FFF2-40B4-BE49-F238E27FC236}">
                <a16:creationId xmlns:a16="http://schemas.microsoft.com/office/drawing/2014/main" id="{B294FD89-7381-5262-CD7E-52517FC080F3}"/>
              </a:ext>
            </a:extLst>
          </p:cNvPr>
          <p:cNvSpPr txBox="1"/>
          <p:nvPr/>
        </p:nvSpPr>
        <p:spPr bwMode="auto">
          <a:xfrm>
            <a:off x="8769488" y="4447341"/>
            <a:ext cx="2061542"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Advanced Authorization</a:t>
            </a:r>
          </a:p>
        </p:txBody>
      </p:sp>
      <p:sp>
        <p:nvSpPr>
          <p:cNvPr id="32" name="TextBox 31">
            <a:extLst>
              <a:ext uri="{FF2B5EF4-FFF2-40B4-BE49-F238E27FC236}">
                <a16:creationId xmlns:a16="http://schemas.microsoft.com/office/drawing/2014/main" id="{1486A317-16A4-6924-E16C-394AB15003D3}"/>
              </a:ext>
            </a:extLst>
          </p:cNvPr>
          <p:cNvSpPr txBox="1"/>
          <p:nvPr/>
        </p:nvSpPr>
        <p:spPr bwMode="auto">
          <a:xfrm>
            <a:off x="5070609" y="4456312"/>
            <a:ext cx="2811472"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Predictable Azure Backup Billing</a:t>
            </a:r>
          </a:p>
        </p:txBody>
      </p:sp>
      <p:pic>
        <p:nvPicPr>
          <p:cNvPr id="33" name="Picture 32">
            <a:extLst>
              <a:ext uri="{FF2B5EF4-FFF2-40B4-BE49-F238E27FC236}">
                <a16:creationId xmlns:a16="http://schemas.microsoft.com/office/drawing/2014/main" id="{E0C8A475-E175-761E-8933-33909C700D78}"/>
              </a:ext>
            </a:extLst>
          </p:cNvPr>
          <p:cNvPicPr>
            <a:picLocks noChangeAspect="1"/>
          </p:cNvPicPr>
          <p:nvPr/>
        </p:nvPicPr>
        <p:blipFill>
          <a:blip r:embed="rId10"/>
          <a:stretch>
            <a:fillRect/>
          </a:stretch>
        </p:blipFill>
        <p:spPr>
          <a:xfrm>
            <a:off x="6152598" y="3928012"/>
            <a:ext cx="478550" cy="451462"/>
          </a:xfrm>
          <a:prstGeom prst="rect">
            <a:avLst/>
          </a:prstGeom>
        </p:spPr>
      </p:pic>
      <p:pic>
        <p:nvPicPr>
          <p:cNvPr id="37" name="Picture 8" descr="SuperOps.ai | YourStory">
            <a:extLst>
              <a:ext uri="{FF2B5EF4-FFF2-40B4-BE49-F238E27FC236}">
                <a16:creationId xmlns:a16="http://schemas.microsoft.com/office/drawing/2014/main" id="{3A62377E-3BAD-A92B-CEE6-1D4C2F8D4B6F}"/>
              </a:ext>
            </a:extLst>
          </p:cNvPr>
          <p:cNvPicPr>
            <a:picLocks noChangeAspect="1" noChangeArrowheads="1"/>
          </p:cNvPicPr>
          <p:nvPr/>
        </p:nvPicPr>
        <p:blipFill>
          <a:blip r:embed="rId11">
            <a:lum bright="70000" contrast="-70000"/>
            <a:extLst>
              <a:ext uri="{BEBA8EAE-BF5A-486C-A8C5-ECC9F3942E4B}">
                <a14:imgProps xmlns:a14="http://schemas.microsoft.com/office/drawing/2010/main">
                  <a14:imgLayer r:embed="rId12">
                    <a14:imgEffect>
                      <a14:backgroundRemoval t="10000" b="90000" l="10000" r="90000">
                        <a14:foregroundMark x1="60667" y1="66333" x2="60667" y2="66333"/>
                      </a14:backgroundRemoval>
                    </a14:imgEffect>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787115" y="5049506"/>
            <a:ext cx="382643" cy="3826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A8DB1D20-0B60-535A-C3E8-E9D880AF9E8E}"/>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13">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11754" y="4912770"/>
            <a:ext cx="560237" cy="560237"/>
          </a:xfrm>
          <a:prstGeom prst="rect">
            <a:avLst/>
          </a:prstGeom>
          <a:noFill/>
          <a:extLst>
            <a:ext uri="{909E8E84-426E-40DD-AFC4-6F175D3DCCD1}">
              <a14:hiddenFill xmlns:a14="http://schemas.microsoft.com/office/drawing/2010/main">
                <a:solidFill>
                  <a:srgbClr val="FFFFFF"/>
                </a:solidFill>
              </a14:hiddenFill>
            </a:ext>
          </a:extLst>
        </p:spPr>
      </p:pic>
      <p:pic>
        <p:nvPicPr>
          <p:cNvPr id="39" name="Graphic 38" descr="Robot with solid fill">
            <a:extLst>
              <a:ext uri="{FF2B5EF4-FFF2-40B4-BE49-F238E27FC236}">
                <a16:creationId xmlns:a16="http://schemas.microsoft.com/office/drawing/2014/main" id="{8E45FECD-39C2-67FD-AB52-AAA3C74A42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20138" y="5048500"/>
            <a:ext cx="484267" cy="484267"/>
          </a:xfrm>
          <a:prstGeom prst="rect">
            <a:avLst/>
          </a:prstGeom>
        </p:spPr>
      </p:pic>
      <p:sp>
        <p:nvSpPr>
          <p:cNvPr id="42" name="TextBox 41">
            <a:extLst>
              <a:ext uri="{FF2B5EF4-FFF2-40B4-BE49-F238E27FC236}">
                <a16:creationId xmlns:a16="http://schemas.microsoft.com/office/drawing/2014/main" id="{E1322FC1-46CB-A3A9-1E87-38C5AB0AA910}"/>
              </a:ext>
            </a:extLst>
          </p:cNvPr>
          <p:cNvSpPr txBox="1"/>
          <p:nvPr/>
        </p:nvSpPr>
        <p:spPr bwMode="auto">
          <a:xfrm>
            <a:off x="1953247" y="5544694"/>
            <a:ext cx="2643305"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Vendor Integrations Phase 2</a:t>
            </a:r>
          </a:p>
        </p:txBody>
      </p:sp>
      <p:sp>
        <p:nvSpPr>
          <p:cNvPr id="43" name="TextBox 42">
            <a:extLst>
              <a:ext uri="{FF2B5EF4-FFF2-40B4-BE49-F238E27FC236}">
                <a16:creationId xmlns:a16="http://schemas.microsoft.com/office/drawing/2014/main" id="{5458D90C-27A2-E1AD-26DE-FA1BC6C56F60}"/>
              </a:ext>
            </a:extLst>
          </p:cNvPr>
          <p:cNvSpPr txBox="1"/>
          <p:nvPr/>
        </p:nvSpPr>
        <p:spPr bwMode="auto">
          <a:xfrm>
            <a:off x="4940710" y="5392657"/>
            <a:ext cx="3007696" cy="523220"/>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ConnectWise</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(Extended </a:t>
            </a:r>
            <a:r>
              <a:rPr lang="en-US" sz="1400" err="1">
                <a:solidFill>
                  <a:schemeClr val="bg1"/>
                </a:solidFill>
                <a:latin typeface="Arial" panose="020B0604020202020204" pitchFamily="34" charset="0"/>
                <a:cs typeface="Arial" panose="020B0604020202020204" pitchFamily="34" charset="0"/>
              </a:rPr>
              <a:t>Asio</a:t>
            </a:r>
            <a:r>
              <a:rPr lang="en-US" sz="1400">
                <a:solidFill>
                  <a:schemeClr val="bg1"/>
                </a:solidFill>
                <a:latin typeface="Arial" panose="020B0604020202020204" pitchFamily="34" charset="0"/>
                <a:cs typeface="Arial" panose="020B0604020202020204" pitchFamily="34" charset="0"/>
              </a:rPr>
              <a:t>, RPA, </a:t>
            </a:r>
            <a:r>
              <a:rPr lang="en-US" sz="1400" err="1">
                <a:solidFill>
                  <a:schemeClr val="bg1"/>
                </a:solidFill>
                <a:latin typeface="Arial" panose="020B0604020202020204" pitchFamily="34" charset="0"/>
                <a:cs typeface="Arial" panose="020B0604020202020204" pitchFamily="34" charset="0"/>
              </a:rPr>
              <a:t>etc</a:t>
            </a:r>
            <a:r>
              <a:rPr lang="en-US" sz="1400">
                <a:solidFill>
                  <a:schemeClr val="bg1"/>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a16="http://schemas.microsoft.com/office/drawing/2014/main" id="{0C04579C-D3F7-EEDC-88BB-67DCC44E3D05}"/>
              </a:ext>
            </a:extLst>
          </p:cNvPr>
          <p:cNvSpPr txBox="1"/>
          <p:nvPr/>
        </p:nvSpPr>
        <p:spPr bwMode="auto">
          <a:xfrm>
            <a:off x="8289537" y="5595980"/>
            <a:ext cx="300769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Workflow Automation</a:t>
            </a:r>
          </a:p>
        </p:txBody>
      </p:sp>
      <p:pic>
        <p:nvPicPr>
          <p:cNvPr id="9220" name="Picture 4" descr="General Discussion - MSPbots.ai">
            <a:extLst>
              <a:ext uri="{FF2B5EF4-FFF2-40B4-BE49-F238E27FC236}">
                <a16:creationId xmlns:a16="http://schemas.microsoft.com/office/drawing/2014/main" id="{203667B1-F798-5491-A5B2-32C762429FF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50195" y1="54086" x2="50195" y2="54086"/>
                      </a14:backgroundRemoval>
                    </a14:imgEffect>
                  </a14:imgLayer>
                </a14:imgProps>
              </a:ext>
              <a:ext uri="{28A0092B-C50C-407E-A947-70E740481C1C}">
                <a14:useLocalDpi xmlns:a14="http://schemas.microsoft.com/office/drawing/2010/main" val="0"/>
              </a:ext>
            </a:extLst>
          </a:blip>
          <a:srcRect/>
          <a:stretch>
            <a:fillRect/>
          </a:stretch>
        </p:blipFill>
        <p:spPr bwMode="auto">
          <a:xfrm>
            <a:off x="2349964" y="4971549"/>
            <a:ext cx="580170" cy="5801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spGPT - You are chatting to Rewst">
            <a:extLst>
              <a:ext uri="{FF2B5EF4-FFF2-40B4-BE49-F238E27FC236}">
                <a16:creationId xmlns:a16="http://schemas.microsoft.com/office/drawing/2014/main" id="{0022E43E-2597-28D7-B958-DDBCD8B6B69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25116" y1="52340" x2="25116" y2="52340"/>
                      </a14:backgroundRemoval>
                    </a14:imgEffect>
                  </a14:imgLayer>
                </a14:imgProps>
              </a:ext>
              <a:ext uri="{28A0092B-C50C-407E-A947-70E740481C1C}">
                <a14:useLocalDpi xmlns:a14="http://schemas.microsoft.com/office/drawing/2010/main" val="0"/>
              </a:ext>
            </a:extLst>
          </a:blip>
          <a:srcRect r="58308"/>
          <a:stretch/>
        </p:blipFill>
        <p:spPr bwMode="auto">
          <a:xfrm>
            <a:off x="2920403" y="4413251"/>
            <a:ext cx="631343" cy="1655151"/>
          </a:xfrm>
          <a:prstGeom prst="rect">
            <a:avLst/>
          </a:prstGeom>
          <a:noFill/>
          <a:extLst>
            <a:ext uri="{909E8E84-426E-40DD-AFC4-6F175D3DCCD1}">
              <a14:hiddenFill xmlns:a14="http://schemas.microsoft.com/office/drawing/2010/main">
                <a:solidFill>
                  <a:srgbClr val="FFFFFF"/>
                </a:solidFill>
              </a14:hiddenFill>
            </a:ext>
          </a:extLst>
        </p:spPr>
      </p:pic>
      <p:pic>
        <p:nvPicPr>
          <p:cNvPr id="47" name="Graphic 46" descr="Lightning bolt with solid fill">
            <a:extLst>
              <a:ext uri="{FF2B5EF4-FFF2-40B4-BE49-F238E27FC236}">
                <a16:creationId xmlns:a16="http://schemas.microsoft.com/office/drawing/2014/main" id="{D25F0BB8-090C-79C5-610D-8D82CDF78F8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bwMode="auto">
          <a:xfrm>
            <a:off x="6181577" y="2742788"/>
            <a:ext cx="536790" cy="536790"/>
          </a:xfrm>
          <a:prstGeom prst="rect">
            <a:avLst/>
          </a:prstGeom>
        </p:spPr>
      </p:pic>
      <p:sp>
        <p:nvSpPr>
          <p:cNvPr id="49" name="TextBox 48">
            <a:extLst>
              <a:ext uri="{FF2B5EF4-FFF2-40B4-BE49-F238E27FC236}">
                <a16:creationId xmlns:a16="http://schemas.microsoft.com/office/drawing/2014/main" id="{4ACC2880-EAB8-9140-24E5-ED47BB2DF383}"/>
              </a:ext>
            </a:extLst>
          </p:cNvPr>
          <p:cNvSpPr txBox="1"/>
          <p:nvPr/>
        </p:nvSpPr>
        <p:spPr bwMode="auto">
          <a:xfrm>
            <a:off x="5097193" y="3340673"/>
            <a:ext cx="2705559"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Native Fast Restore from Cloud</a:t>
            </a:r>
          </a:p>
        </p:txBody>
      </p:sp>
      <p:sp>
        <p:nvSpPr>
          <p:cNvPr id="4" name="TextBox 3">
            <a:extLst>
              <a:ext uri="{FF2B5EF4-FFF2-40B4-BE49-F238E27FC236}">
                <a16:creationId xmlns:a16="http://schemas.microsoft.com/office/drawing/2014/main" id="{B084707A-F0EA-B738-6B5D-E7197EBB5C8F}"/>
              </a:ext>
            </a:extLst>
          </p:cNvPr>
          <p:cNvSpPr txBox="1"/>
          <p:nvPr/>
        </p:nvSpPr>
        <p:spPr bwMode="auto">
          <a:xfrm>
            <a:off x="2397448" y="2269989"/>
            <a:ext cx="176848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NAS Data</a:t>
            </a:r>
          </a:p>
        </p:txBody>
      </p:sp>
      <p:sp>
        <p:nvSpPr>
          <p:cNvPr id="6" name="TextBox 5">
            <a:extLst>
              <a:ext uri="{FF2B5EF4-FFF2-40B4-BE49-F238E27FC236}">
                <a16:creationId xmlns:a16="http://schemas.microsoft.com/office/drawing/2014/main" id="{BF91C021-6747-1B50-C077-45A736D570F6}"/>
              </a:ext>
            </a:extLst>
          </p:cNvPr>
          <p:cNvSpPr txBox="1"/>
          <p:nvPr/>
        </p:nvSpPr>
        <p:spPr bwMode="auto">
          <a:xfrm>
            <a:off x="5782512" y="2240458"/>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Azure Files</a:t>
            </a:r>
          </a:p>
        </p:txBody>
      </p:sp>
      <p:pic>
        <p:nvPicPr>
          <p:cNvPr id="12" name="Picture 11">
            <a:extLst>
              <a:ext uri="{FF2B5EF4-FFF2-40B4-BE49-F238E27FC236}">
                <a16:creationId xmlns:a16="http://schemas.microsoft.com/office/drawing/2014/main" id="{30C3DA3E-02DC-6CBA-F295-EC82B2CDB3CA}"/>
              </a:ext>
            </a:extLst>
          </p:cNvPr>
          <p:cNvPicPr>
            <a:picLocks noChangeAspect="1"/>
          </p:cNvPicPr>
          <p:nvPr/>
        </p:nvPicPr>
        <p:blipFill>
          <a:blip r:embed="rId22">
            <a:lum bright="70000" contrast="-70000"/>
            <a:extLst>
              <a:ext uri="{BEBA8EAE-BF5A-486C-A8C5-ECC9F3942E4B}">
                <a14:imgProps xmlns:a14="http://schemas.microsoft.com/office/drawing/2010/main">
                  <a14:imgLayer r:embed="rId23">
                    <a14:imgEffect>
                      <a14:colorTemperature colorTemp="1500"/>
                    </a14:imgEffect>
                    <a14:imgEffect>
                      <a14:saturation sat="0"/>
                    </a14:imgEffect>
                  </a14:imgLayer>
                </a14:imgProps>
              </a:ext>
            </a:extLst>
          </a:blip>
          <a:srcRect/>
          <a:stretch/>
        </p:blipFill>
        <p:spPr bwMode="auto">
          <a:xfrm>
            <a:off x="3001566" y="1668609"/>
            <a:ext cx="560243" cy="533308"/>
          </a:xfrm>
          <a:prstGeom prst="rect">
            <a:avLst/>
          </a:prstGeom>
        </p:spPr>
      </p:pic>
      <p:pic>
        <p:nvPicPr>
          <p:cNvPr id="13" name="Picture 12">
            <a:extLst>
              <a:ext uri="{FF2B5EF4-FFF2-40B4-BE49-F238E27FC236}">
                <a16:creationId xmlns:a16="http://schemas.microsoft.com/office/drawing/2014/main" id="{7DF3C989-89DE-98C8-1DB2-1DE29CC473A9}"/>
              </a:ext>
            </a:extLst>
          </p:cNvPr>
          <p:cNvPicPr>
            <a:picLocks noChangeAspect="1"/>
          </p:cNvPicPr>
          <p:nvPr/>
        </p:nvPicPr>
        <p:blipFill>
          <a:blip r:embed="rId24">
            <a:lum bright="70000" contrast="-70000"/>
            <a:extLst>
              <a:ext uri="{BEBA8EAE-BF5A-486C-A8C5-ECC9F3942E4B}">
                <a14:imgProps xmlns:a14="http://schemas.microsoft.com/office/drawing/2010/main">
                  <a14:imgLayer r:embed="rId25">
                    <a14:imgEffect>
                      <a14:colorTemperature colorTemp="1500"/>
                    </a14:imgEffect>
                    <a14:imgEffect>
                      <a14:saturation sat="0"/>
                    </a14:imgEffect>
                  </a14:imgLayer>
                </a14:imgProps>
              </a:ext>
            </a:extLst>
          </a:blip>
          <a:srcRect/>
          <a:stretch/>
        </p:blipFill>
        <p:spPr bwMode="auto">
          <a:xfrm>
            <a:off x="9520138" y="1658416"/>
            <a:ext cx="560242" cy="533308"/>
          </a:xfrm>
          <a:prstGeom prst="rect">
            <a:avLst/>
          </a:prstGeom>
        </p:spPr>
      </p:pic>
      <p:sp>
        <p:nvSpPr>
          <p:cNvPr id="14" name="TextBox 13">
            <a:extLst>
              <a:ext uri="{FF2B5EF4-FFF2-40B4-BE49-F238E27FC236}">
                <a16:creationId xmlns:a16="http://schemas.microsoft.com/office/drawing/2014/main" id="{ED60B89E-7D71-C5F0-E30A-219383417C52}"/>
              </a:ext>
            </a:extLst>
          </p:cNvPr>
          <p:cNvSpPr txBox="1"/>
          <p:nvPr/>
        </p:nvSpPr>
        <p:spPr bwMode="auto">
          <a:xfrm>
            <a:off x="9088860" y="2232450"/>
            <a:ext cx="1429016"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Protect </a:t>
            </a:r>
            <a:r>
              <a:rPr lang="en-US" sz="1400" err="1">
                <a:solidFill>
                  <a:schemeClr val="bg1"/>
                </a:solidFill>
                <a:latin typeface="Arial" panose="020B0604020202020204" pitchFamily="34" charset="0"/>
                <a:cs typeface="Arial" panose="020B0604020202020204" pitchFamily="34" charset="0"/>
              </a:rPr>
              <a:t>ReFS</a:t>
            </a:r>
            <a:endParaRPr lang="en-US" sz="140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F96DDC8-916B-5FF3-1C70-AAB7CD49E0DF}"/>
              </a:ext>
            </a:extLst>
          </p:cNvPr>
          <p:cNvPicPr>
            <a:picLocks noChangeAspect="1"/>
          </p:cNvPicPr>
          <p:nvPr/>
        </p:nvPicPr>
        <p:blipFill>
          <a:blip r:embed="rId26"/>
          <a:stretch>
            <a:fillRect/>
          </a:stretch>
        </p:blipFill>
        <p:spPr bwMode="auto">
          <a:xfrm>
            <a:off x="6249467" y="1687496"/>
            <a:ext cx="468900" cy="442359"/>
          </a:xfrm>
          <a:prstGeom prst="rect">
            <a:avLst/>
          </a:prstGeom>
        </p:spPr>
      </p:pic>
      <p:sp>
        <p:nvSpPr>
          <p:cNvPr id="7" name="Rectangle 6">
            <a:extLst>
              <a:ext uri="{FF2B5EF4-FFF2-40B4-BE49-F238E27FC236}">
                <a16:creationId xmlns:a16="http://schemas.microsoft.com/office/drawing/2014/main" id="{EFD3DD37-6498-37C0-211A-B0B778AA33E1}"/>
              </a:ext>
            </a:extLst>
          </p:cNvPr>
          <p:cNvSpPr/>
          <p:nvPr/>
        </p:nvSpPr>
        <p:spPr bwMode="auto">
          <a:xfrm>
            <a:off x="-104329" y="1476473"/>
            <a:ext cx="12303375" cy="3352868"/>
          </a:xfrm>
          <a:prstGeom prst="rect">
            <a:avLst/>
          </a:prstGeom>
          <a:solidFill>
            <a:schemeClr val="dk1">
              <a:alpha val="62054"/>
            </a:schemeClr>
          </a:solidFill>
          <a:ln w="31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014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75F8-8927-0BA1-1D6B-BCBCEEC0F92F}"/>
              </a:ext>
            </a:extLst>
          </p:cNvPr>
          <p:cNvSpPr>
            <a:spLocks noGrp="1"/>
          </p:cNvSpPr>
          <p:nvPr>
            <p:ph type="title"/>
          </p:nvPr>
        </p:nvSpPr>
        <p:spPr/>
        <p:txBody>
          <a:bodyPr/>
          <a:lstStyle/>
          <a:p>
            <a:r>
              <a:rPr lang="en-US"/>
              <a:t> </a:t>
            </a:r>
          </a:p>
        </p:txBody>
      </p:sp>
      <p:sp>
        <p:nvSpPr>
          <p:cNvPr id="3" name="Picture Placeholder 1">
            <a:extLst>
              <a:ext uri="{FF2B5EF4-FFF2-40B4-BE49-F238E27FC236}">
                <a16:creationId xmlns:a16="http://schemas.microsoft.com/office/drawing/2014/main" id="{86301CD4-211F-C54A-85A5-8C81BBE554F3}"/>
              </a:ext>
            </a:extLst>
          </p:cNvPr>
          <p:cNvSpPr txBox="1">
            <a:spLocks/>
          </p:cNvSpPr>
          <p:nvPr/>
        </p:nvSpPr>
        <p:spPr>
          <a:xfrm>
            <a:off x="2072694" y="1714134"/>
            <a:ext cx="7511143" cy="960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What would you like to see on </a:t>
            </a:r>
            <a:r>
              <a:rPr lang="en-US" err="1"/>
              <a:t>Axcient’s</a:t>
            </a:r>
            <a:r>
              <a:rPr lang="en-US"/>
              <a:t> </a:t>
            </a:r>
            <a:r>
              <a:rPr lang="en-US" b="1" i="1" u="sng"/>
              <a:t>x360Recover</a:t>
            </a:r>
            <a:r>
              <a:rPr lang="en-US"/>
              <a:t> (BCDR) product roadmap?</a:t>
            </a:r>
          </a:p>
        </p:txBody>
      </p:sp>
      <p:sp>
        <p:nvSpPr>
          <p:cNvPr id="4" name="TextBox 3">
            <a:extLst>
              <a:ext uri="{FF2B5EF4-FFF2-40B4-BE49-F238E27FC236}">
                <a16:creationId xmlns:a16="http://schemas.microsoft.com/office/drawing/2014/main" id="{10694F61-B7DA-1C02-460A-62BEC36B79E4}"/>
              </a:ext>
            </a:extLst>
          </p:cNvPr>
          <p:cNvSpPr txBox="1"/>
          <p:nvPr/>
        </p:nvSpPr>
        <p:spPr>
          <a:xfrm>
            <a:off x="187525" y="425243"/>
            <a:ext cx="1502229" cy="369332"/>
          </a:xfrm>
          <a:prstGeom prst="rect">
            <a:avLst/>
          </a:prstGeom>
          <a:solidFill>
            <a:srgbClr val="EE4327"/>
          </a:solidFill>
        </p:spPr>
        <p:txBody>
          <a:bodyPr wrap="square" rtlCol="0" anchor="ctr">
            <a:spAutoFit/>
          </a:bodyPr>
          <a:lstStyle/>
          <a:p>
            <a:pPr algn="ctr"/>
            <a:r>
              <a:rPr lang="en-US">
                <a:solidFill>
                  <a:schemeClr val="bg1"/>
                </a:solidFill>
                <a:latin typeface="Arial" panose="020B0604020202020204" pitchFamily="34" charset="0"/>
                <a:cs typeface="Arial" panose="020B0604020202020204" pitchFamily="34" charset="0"/>
              </a:rPr>
              <a:t>POLL</a:t>
            </a:r>
          </a:p>
        </p:txBody>
      </p:sp>
      <p:sp>
        <p:nvSpPr>
          <p:cNvPr id="6" name="TextBox 5">
            <a:extLst>
              <a:ext uri="{FF2B5EF4-FFF2-40B4-BE49-F238E27FC236}">
                <a16:creationId xmlns:a16="http://schemas.microsoft.com/office/drawing/2014/main" id="{409891D2-17F9-6146-0D9A-B10413AE7CA6}"/>
              </a:ext>
            </a:extLst>
          </p:cNvPr>
          <p:cNvSpPr txBox="1"/>
          <p:nvPr/>
        </p:nvSpPr>
        <p:spPr>
          <a:xfrm>
            <a:off x="2072694" y="3175779"/>
            <a:ext cx="7719488" cy="2015936"/>
          </a:xfrm>
          <a:prstGeom prst="rect">
            <a:avLst/>
          </a:prstGeom>
          <a:noFill/>
        </p:spPr>
        <p:txBody>
          <a:bodyPr wrap="square" lIns="91440" tIns="45720" rIns="91440" bIns="45720" numCol="2" rtlCol="0" anchor="t">
            <a:spAutoFit/>
          </a:bodyPr>
          <a:lstStyle/>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Hypervisor-level Backup</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Automated DR Testing</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Public Cloud Migrations</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CMMC 2+ Compliance</a:t>
            </a:r>
          </a:p>
          <a:p>
            <a:pPr marL="285750" indent="-285750">
              <a:spcAft>
                <a:spcPts val="600"/>
              </a:spcAft>
              <a:buClr>
                <a:srgbClr val="EE4327"/>
              </a:buClr>
              <a:buFont typeface="Arial" panose="020B0604020202020204" pitchFamily="34" charset="0"/>
              <a:buChar char="•"/>
            </a:pPr>
            <a:endParaRPr lang="en-US" sz="2000">
              <a:solidFill>
                <a:schemeClr val="bg1"/>
              </a:solidFill>
              <a:latin typeface="Arial" panose="020B0604020202020204" pitchFamily="34" charset="0"/>
              <a:cs typeface="Arial" panose="020B0604020202020204" pitchFamily="34" charset="0"/>
            </a:endParaRP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Observability &amp; Remediation</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Azure SQL Backup</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Smart Backup Schedules</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1244563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0E49-DA06-474D-C7F0-30D99F59D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69E21-C90F-3FF9-5F9B-354FF1BB2E9E}"/>
              </a:ext>
            </a:extLst>
          </p:cNvPr>
          <p:cNvSpPr>
            <a:spLocks noGrp="1"/>
          </p:cNvSpPr>
          <p:nvPr>
            <p:ph type="title"/>
          </p:nvPr>
        </p:nvSpPr>
        <p:spPr/>
        <p:txBody>
          <a:bodyPr/>
          <a:lstStyle/>
          <a:p>
            <a:r>
              <a:rPr lang="en-US"/>
              <a:t> </a:t>
            </a:r>
          </a:p>
        </p:txBody>
      </p:sp>
      <p:sp>
        <p:nvSpPr>
          <p:cNvPr id="3" name="Picture Placeholder 1">
            <a:extLst>
              <a:ext uri="{FF2B5EF4-FFF2-40B4-BE49-F238E27FC236}">
                <a16:creationId xmlns:a16="http://schemas.microsoft.com/office/drawing/2014/main" id="{AEDBE291-A4C3-DB77-EDAE-970C5F753A4E}"/>
              </a:ext>
            </a:extLst>
          </p:cNvPr>
          <p:cNvSpPr txBox="1">
            <a:spLocks/>
          </p:cNvSpPr>
          <p:nvPr/>
        </p:nvSpPr>
        <p:spPr>
          <a:xfrm>
            <a:off x="2072694" y="1714134"/>
            <a:ext cx="7511143" cy="96012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atin typeface="Arial"/>
                <a:cs typeface="Arial"/>
              </a:rPr>
              <a:t>What would you like to see on </a:t>
            </a:r>
            <a:r>
              <a:rPr lang="en-US" err="1">
                <a:latin typeface="Arial"/>
                <a:cs typeface="Arial"/>
              </a:rPr>
              <a:t>Axcient’s</a:t>
            </a:r>
            <a:r>
              <a:rPr lang="en-US">
                <a:latin typeface="Arial"/>
                <a:cs typeface="Arial"/>
              </a:rPr>
              <a:t> </a:t>
            </a:r>
            <a:r>
              <a:rPr lang="en-US" b="1" i="1" u="sng">
                <a:latin typeface="Arial"/>
                <a:cs typeface="Arial"/>
              </a:rPr>
              <a:t>x360Cloud</a:t>
            </a:r>
            <a:r>
              <a:rPr lang="en-US">
                <a:latin typeface="Arial"/>
                <a:cs typeface="Arial"/>
              </a:rPr>
              <a:t> (SaaS Backup) product roadmap?</a:t>
            </a:r>
          </a:p>
        </p:txBody>
      </p:sp>
      <p:sp>
        <p:nvSpPr>
          <p:cNvPr id="6" name="TextBox 5">
            <a:extLst>
              <a:ext uri="{FF2B5EF4-FFF2-40B4-BE49-F238E27FC236}">
                <a16:creationId xmlns:a16="http://schemas.microsoft.com/office/drawing/2014/main" id="{9B19CE53-A678-A552-3351-FE65FFE85FFF}"/>
              </a:ext>
            </a:extLst>
          </p:cNvPr>
          <p:cNvSpPr txBox="1"/>
          <p:nvPr/>
        </p:nvSpPr>
        <p:spPr>
          <a:xfrm>
            <a:off x="2072694" y="3175779"/>
            <a:ext cx="7719488" cy="2015936"/>
          </a:xfrm>
          <a:prstGeom prst="rect">
            <a:avLst/>
          </a:prstGeom>
          <a:noFill/>
        </p:spPr>
        <p:txBody>
          <a:bodyPr wrap="square" lIns="91440" tIns="45720" rIns="91440" bIns="45720" numCol="2" rtlCol="0" anchor="t">
            <a:spAutoFit/>
          </a:bodyPr>
          <a:lstStyle/>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MSFT </a:t>
            </a:r>
            <a:r>
              <a:rPr lang="en-US" sz="2000" err="1">
                <a:solidFill>
                  <a:schemeClr val="bg1"/>
                </a:solidFill>
                <a:latin typeface="Arial" panose="020B0604020202020204" pitchFamily="34" charset="0"/>
                <a:cs typeface="Arial" panose="020B0604020202020204" pitchFamily="34" charset="0"/>
              </a:rPr>
              <a:t>EntraID</a:t>
            </a:r>
            <a:r>
              <a:rPr lang="en-US" sz="2000">
                <a:solidFill>
                  <a:schemeClr val="bg1"/>
                </a:solidFill>
                <a:latin typeface="Arial" panose="020B0604020202020204" pitchFamily="34" charset="0"/>
                <a:cs typeface="Arial" panose="020B0604020202020204" pitchFamily="34" charset="0"/>
              </a:rPr>
              <a:t> Backup</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MSFT OneNote Backup</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QuickBooks Online</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CMMC 2+ Compliance</a:t>
            </a:r>
          </a:p>
          <a:p>
            <a:pPr marL="285750" indent="-285750">
              <a:spcAft>
                <a:spcPts val="600"/>
              </a:spcAft>
              <a:buClr>
                <a:srgbClr val="EE4327"/>
              </a:buClr>
              <a:buFont typeface="Arial" panose="020B0604020202020204" pitchFamily="34" charset="0"/>
              <a:buChar char="•"/>
            </a:pPr>
            <a:endParaRPr lang="en-US" sz="2000">
              <a:solidFill>
                <a:schemeClr val="bg1"/>
              </a:solidFill>
              <a:latin typeface="Arial" panose="020B0604020202020204" pitchFamily="34" charset="0"/>
              <a:cs typeface="Arial" panose="020B0604020202020204" pitchFamily="34" charset="0"/>
            </a:endParaRP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&gt;3x Backups per day</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Destructive Restore</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Email Journaling</a:t>
            </a:r>
          </a:p>
          <a:p>
            <a:pPr marL="285750" indent="-285750">
              <a:spcAft>
                <a:spcPts val="600"/>
              </a:spcAft>
              <a:buClr>
                <a:srgbClr val="EE4327"/>
              </a:buClr>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Other?</a:t>
            </a:r>
          </a:p>
        </p:txBody>
      </p:sp>
      <p:sp>
        <p:nvSpPr>
          <p:cNvPr id="5" name="TextBox 4">
            <a:extLst>
              <a:ext uri="{FF2B5EF4-FFF2-40B4-BE49-F238E27FC236}">
                <a16:creationId xmlns:a16="http://schemas.microsoft.com/office/drawing/2014/main" id="{7E03E1E5-5DB6-E187-9917-CBB880AE5C81}"/>
              </a:ext>
            </a:extLst>
          </p:cNvPr>
          <p:cNvSpPr txBox="1"/>
          <p:nvPr/>
        </p:nvSpPr>
        <p:spPr>
          <a:xfrm>
            <a:off x="187525" y="425243"/>
            <a:ext cx="1502229" cy="369332"/>
          </a:xfrm>
          <a:prstGeom prst="rect">
            <a:avLst/>
          </a:prstGeom>
          <a:solidFill>
            <a:srgbClr val="EE4327"/>
          </a:solidFill>
        </p:spPr>
        <p:txBody>
          <a:bodyPr wrap="square" rtlCol="0" anchor="ctr">
            <a:spAutoFit/>
          </a:bodyPr>
          <a:lstStyle/>
          <a:p>
            <a:pPr algn="ctr"/>
            <a:r>
              <a:rPr lang="en-US">
                <a:solidFill>
                  <a:schemeClr val="bg1"/>
                </a:solidFill>
                <a:latin typeface="Arial" panose="020B0604020202020204" pitchFamily="34" charset="0"/>
                <a:cs typeface="Arial" panose="020B0604020202020204" pitchFamily="34" charset="0"/>
              </a:rPr>
              <a:t>POLL</a:t>
            </a:r>
          </a:p>
        </p:txBody>
      </p:sp>
    </p:spTree>
    <p:extLst>
      <p:ext uri="{BB962C8B-B14F-4D97-AF65-F5344CB8AC3E}">
        <p14:creationId xmlns:p14="http://schemas.microsoft.com/office/powerpoint/2010/main" val="2232935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C92DAA-31E7-7C15-A85C-BA29671F12E8}"/>
              </a:ext>
            </a:extLst>
          </p:cNvPr>
          <p:cNvSpPr/>
          <p:nvPr/>
        </p:nvSpPr>
        <p:spPr bwMode="auto">
          <a:xfrm>
            <a:off x="-6307" y="1"/>
            <a:ext cx="12272479" cy="6858000"/>
          </a:xfrm>
          <a:prstGeom prst="rect">
            <a:avLst/>
          </a:prstGeom>
          <a:solidFill>
            <a:schemeClr val="dk1">
              <a:alpha val="73776"/>
            </a:schemeClr>
          </a:solidFill>
          <a:ln w="31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20D8BE3-BB95-3F5F-B68F-778855BB89A4}"/>
              </a:ext>
            </a:extLst>
          </p:cNvPr>
          <p:cNvSpPr/>
          <p:nvPr/>
        </p:nvSpPr>
        <p:spPr>
          <a:xfrm>
            <a:off x="-918679" y="2280991"/>
            <a:ext cx="12272479" cy="1987930"/>
          </a:xfrm>
          <a:prstGeom prst="roundRect">
            <a:avLst>
              <a:gd name="adj" fmla="val 50000"/>
            </a:avLst>
          </a:prstGeom>
          <a:gradFill flip="none" rotWithShape="1">
            <a:gsLst>
              <a:gs pos="0">
                <a:srgbClr val="EF4226">
                  <a:alpha val="26000"/>
                </a:srgbClr>
              </a:gs>
              <a:gs pos="100000">
                <a:srgbClr val="217AAE">
                  <a:alpha val="26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42AE61-A3D2-26CC-BF6F-09E706E1D295}"/>
              </a:ext>
            </a:extLst>
          </p:cNvPr>
          <p:cNvSpPr>
            <a:spLocks noGrp="1"/>
          </p:cNvSpPr>
          <p:nvPr>
            <p:ph type="title"/>
          </p:nvPr>
        </p:nvSpPr>
        <p:spPr>
          <a:xfrm>
            <a:off x="838200" y="305073"/>
            <a:ext cx="10515600" cy="1325563"/>
          </a:xfrm>
        </p:spPr>
        <p:txBody>
          <a:bodyPr>
            <a:normAutofit/>
          </a:bodyPr>
          <a:lstStyle/>
          <a:p>
            <a:r>
              <a:rPr lang="en-US" sz="4400"/>
              <a:t>API Contest – </a:t>
            </a:r>
            <a:br>
              <a:rPr lang="en-US" sz="4400"/>
            </a:br>
            <a:r>
              <a:rPr lang="it-IT" sz="4400" err="1"/>
              <a:t>Win</a:t>
            </a:r>
            <a:r>
              <a:rPr lang="it-IT" sz="4400"/>
              <a:t> a </a:t>
            </a:r>
            <a:r>
              <a:rPr lang="it-IT" sz="4400" err="1"/>
              <a:t>Bambu</a:t>
            </a:r>
            <a:r>
              <a:rPr lang="it-IT" sz="4400"/>
              <a:t> Lab 3D </a:t>
            </a:r>
            <a:r>
              <a:rPr lang="it-IT" sz="4400" err="1"/>
              <a:t>Printer</a:t>
            </a:r>
            <a:r>
              <a:rPr lang="it-IT" sz="4400"/>
              <a:t>!</a:t>
            </a:r>
            <a:endParaRPr lang="en-US"/>
          </a:p>
        </p:txBody>
      </p:sp>
      <p:pic>
        <p:nvPicPr>
          <p:cNvPr id="7" name="Content Placeholder 6" descr="A black rectangular object with a glass door&#10;&#10;Description automatically generated">
            <a:extLst>
              <a:ext uri="{FF2B5EF4-FFF2-40B4-BE49-F238E27FC236}">
                <a16:creationId xmlns:a16="http://schemas.microsoft.com/office/drawing/2014/main" id="{D01608A6-4BFE-1037-557A-527C82173861}"/>
              </a:ext>
            </a:extLst>
          </p:cNvPr>
          <p:cNvPicPr>
            <a:picLocks noGrp="1" noChangeAspect="1"/>
          </p:cNvPicPr>
          <p:nvPr>
            <p:ph sz="half" idx="2"/>
          </p:nvPr>
        </p:nvPicPr>
        <p:blipFill>
          <a:blip r:embed="rId2"/>
          <a:srcRect l="26224" t="39677" r="34980" b="28884"/>
          <a:stretch/>
        </p:blipFill>
        <p:spPr>
          <a:xfrm>
            <a:off x="265755" y="1546619"/>
            <a:ext cx="3304496" cy="2677895"/>
          </a:xfrm>
          <a:effectLst>
            <a:reflection blurRad="237011" stA="52000" endA="300" endPos="35000" dir="5400000" sy="-100000" algn="bl" rotWithShape="0"/>
          </a:effectLst>
        </p:spPr>
      </p:pic>
      <p:sp>
        <p:nvSpPr>
          <p:cNvPr id="8" name="Content Placeholder 8">
            <a:extLst>
              <a:ext uri="{FF2B5EF4-FFF2-40B4-BE49-F238E27FC236}">
                <a16:creationId xmlns:a16="http://schemas.microsoft.com/office/drawing/2014/main" id="{674CFF6D-BE28-1E78-BEF6-0217A5D7416A}"/>
              </a:ext>
            </a:extLst>
          </p:cNvPr>
          <p:cNvSpPr txBox="1">
            <a:spLocks/>
          </p:cNvSpPr>
          <p:nvPr/>
        </p:nvSpPr>
        <p:spPr>
          <a:xfrm>
            <a:off x="3435779" y="4324592"/>
            <a:ext cx="8115243" cy="2038593"/>
          </a:xfrm>
          <a:prstGeom prst="rect">
            <a:avLst/>
          </a:prstGeom>
        </p:spPr>
        <p:txBody>
          <a:bodyPr vert="horz" lIns="0" tIns="0" rIns="0" bIns="0" rtlCol="0">
            <a:noAutofit/>
          </a:bodyPr>
          <a:lstStyle>
            <a:lvl1pPr marL="228600" marR="0" indent="-228600" algn="l" defTabSz="914400" rtl="0" eaLnBrk="1" fontAlgn="auto" latinLnBrk="0" hangingPunct="1">
              <a:lnSpc>
                <a:spcPct val="90000"/>
              </a:lnSpc>
              <a:spcBef>
                <a:spcPts val="1000"/>
              </a:spcBef>
              <a:spcAft>
                <a:spcPts val="0"/>
              </a:spcAft>
              <a:buClr>
                <a:srgbClr val="EF5A3B"/>
              </a:buClr>
              <a:buSzPct val="100000"/>
              <a:buFont typeface="Arial" panose="020B0604020202020204" pitchFamily="34" charset="0"/>
              <a:buChar char="•"/>
              <a:tabLst/>
              <a:defRPr sz="1600" b="0" i="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500"/>
              </a:spcBef>
              <a:buClr>
                <a:srgbClr val="EF5A3B"/>
              </a:buClr>
              <a:buSzPct val="100000"/>
              <a:buFont typeface="Arial" panose="020B0604020202020204" pitchFamily="34" charset="0"/>
              <a:buChar char="•"/>
              <a:defRPr sz="1400" b="0" i="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EF5A3B"/>
              </a:buClr>
              <a:buSzPct val="170000"/>
              <a:buFont typeface="Arial" panose="020B0604020202020204" pitchFamily="34" charset="0"/>
              <a:buNone/>
              <a:defRPr sz="1600" b="0" i="0" kern="1200">
                <a:solidFill>
                  <a:schemeClr val="tx2"/>
                </a:solidFill>
                <a:latin typeface="Source Sans Pro Light" panose="020F0302020204030204" pitchFamily="34" charset="0"/>
                <a:ea typeface="+mn-ea"/>
                <a:cs typeface="Source Sans Pro Light" panose="020F0302020204030204" pitchFamily="34" charset="0"/>
              </a:defRPr>
            </a:lvl3pPr>
            <a:lvl4pPr marL="902970" indent="-171450" algn="l" defTabSz="914400" rtl="0" eaLnBrk="1" latinLnBrk="0" hangingPunct="1">
              <a:lnSpc>
                <a:spcPct val="90000"/>
              </a:lnSpc>
              <a:spcBef>
                <a:spcPts val="500"/>
              </a:spcBef>
              <a:buClr>
                <a:srgbClr val="EF5A3B"/>
              </a:buClr>
              <a:buSzPct val="90000"/>
              <a:buFont typeface="Courier New" panose="02070309020205020404" pitchFamily="49" charset="0"/>
              <a:buChar char="o"/>
              <a:defRPr sz="1200" b="0" i="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EF5A3B"/>
              </a:buClr>
              <a:buSzPct val="170000"/>
              <a:buFont typeface="Arial" panose="020B0604020202020204" pitchFamily="34" charset="0"/>
              <a:buNone/>
              <a:defRPr sz="1600" b="0" i="0" kern="1200">
                <a:solidFill>
                  <a:schemeClr val="tx2"/>
                </a:solidFill>
                <a:latin typeface="Source Sans Pro Light" panose="020F0302020204030204" pitchFamily="34" charset="0"/>
                <a:ea typeface="+mn-ea"/>
                <a:cs typeface="Source Sans Pro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F5A3B"/>
              </a:buClr>
              <a:buSzPct val="100000"/>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a:defRPr/>
            </a:pPr>
            <a:r>
              <a:rPr lang="en-US" sz="1800">
                <a:solidFill>
                  <a:schemeClr val="bg1"/>
                </a:solidFill>
              </a:rPr>
              <a:t>Open to any MSP integrator, whether you are an </a:t>
            </a:r>
            <a:r>
              <a:rPr lang="en-US" sz="1800" err="1">
                <a:solidFill>
                  <a:schemeClr val="bg1"/>
                </a:solidFill>
              </a:rPr>
              <a:t>Axcient</a:t>
            </a:r>
            <a:r>
              <a:rPr lang="en-US" sz="1800">
                <a:solidFill>
                  <a:schemeClr val="bg1"/>
                </a:solidFill>
              </a:rPr>
              <a:t> partner or not</a:t>
            </a:r>
          </a:p>
          <a:p>
            <a:pPr>
              <a:defRPr/>
            </a:pPr>
            <a:r>
              <a:rPr lang="en-US" sz="1800">
                <a:solidFill>
                  <a:schemeClr val="bg1"/>
                </a:solidFill>
              </a:rPr>
              <a:t>Fill out the form and submit your integration by November 8, 2024:</a:t>
            </a:r>
          </a:p>
          <a:p>
            <a:pPr marL="0" indent="0">
              <a:buNone/>
              <a:defRPr/>
            </a:pPr>
            <a:r>
              <a:rPr lang="en-US" sz="1800">
                <a:solidFill>
                  <a:schemeClr val="bg1"/>
                </a:solidFill>
              </a:rPr>
              <a:t>   </a:t>
            </a:r>
            <a:r>
              <a:rPr lang="en-US" sz="1800" b="1" u="sng" err="1">
                <a:solidFill>
                  <a:schemeClr val="bg1"/>
                </a:solidFill>
              </a:rPr>
              <a:t>info.axcient.com</a:t>
            </a:r>
            <a:r>
              <a:rPr lang="en-US" sz="1800" b="1" u="sng">
                <a:solidFill>
                  <a:schemeClr val="bg1"/>
                </a:solidFill>
              </a:rPr>
              <a:t>/public-</a:t>
            </a:r>
            <a:r>
              <a:rPr lang="en-US" sz="1800" b="1" u="sng" err="1">
                <a:solidFill>
                  <a:schemeClr val="bg1"/>
                </a:solidFill>
              </a:rPr>
              <a:t>apis</a:t>
            </a:r>
            <a:r>
              <a:rPr lang="en-US" sz="1800" b="1" u="sng">
                <a:solidFill>
                  <a:schemeClr val="bg1"/>
                </a:solidFill>
              </a:rPr>
              <a:t>-contest </a:t>
            </a:r>
          </a:p>
          <a:p>
            <a:pPr>
              <a:defRPr/>
            </a:pPr>
            <a:r>
              <a:rPr kumimoji="0" lang="en-US" sz="1800" b="0" i="0" u="none" strike="noStrike" kern="1200" cap="none" spc="0" normalizeH="0" baseline="0" noProof="0">
                <a:ln>
                  <a:noFill/>
                </a:ln>
                <a:solidFill>
                  <a:schemeClr val="bg1"/>
                </a:solidFill>
                <a:effectLst/>
                <a:uLnTx/>
                <a:uFillTx/>
              </a:rPr>
              <a:t>Winner will be chosen </a:t>
            </a:r>
            <a:r>
              <a:rPr lang="en-US" sz="1800">
                <a:solidFill>
                  <a:schemeClr val="bg1"/>
                </a:solidFill>
              </a:rPr>
              <a:t>in November</a:t>
            </a:r>
            <a:endParaRPr kumimoji="0" lang="en-US" sz="1800" b="0" i="0" u="none" strike="noStrike" kern="1200" cap="none" spc="0" normalizeH="0" baseline="0" noProof="0">
              <a:ln>
                <a:noFill/>
              </a:ln>
              <a:solidFill>
                <a:schemeClr val="bg1"/>
              </a:solidFill>
              <a:effectLst/>
              <a:highlight>
                <a:srgbClr val="FFFF00"/>
              </a:highlight>
              <a:uLnTx/>
              <a:uFillTx/>
            </a:endParaRPr>
          </a:p>
        </p:txBody>
      </p:sp>
      <p:sp>
        <p:nvSpPr>
          <p:cNvPr id="10" name="TextBox 9">
            <a:extLst>
              <a:ext uri="{FF2B5EF4-FFF2-40B4-BE49-F238E27FC236}">
                <a16:creationId xmlns:a16="http://schemas.microsoft.com/office/drawing/2014/main" id="{826E8558-C650-5B54-3331-EDFA880C1596}"/>
              </a:ext>
            </a:extLst>
          </p:cNvPr>
          <p:cNvSpPr txBox="1"/>
          <p:nvPr/>
        </p:nvSpPr>
        <p:spPr>
          <a:xfrm>
            <a:off x="3570251" y="2582458"/>
            <a:ext cx="7274395" cy="1384995"/>
          </a:xfrm>
          <a:prstGeom prst="rect">
            <a:avLst/>
          </a:prstGeom>
          <a:noFill/>
        </p:spPr>
        <p:txBody>
          <a:bodyPr wrap="square">
            <a:spAutoFit/>
          </a:bodyPr>
          <a:lstStyle/>
          <a:p>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Share your x360Recover API integrations that drive automation and save your technicians and engineers' time</a:t>
            </a:r>
            <a:r>
              <a:rPr lang="en-US" sz="2800" b="1">
                <a:solidFill>
                  <a:schemeClr val="bg1"/>
                </a:solidFill>
                <a:latin typeface="Arial" panose="020B0604020202020204" pitchFamily="34" charset="0"/>
                <a:cs typeface="Arial" panose="020B0604020202020204" pitchFamily="34" charset="0"/>
              </a:rPr>
              <a:t>.</a:t>
            </a:r>
            <a:endParaRPr lang="en-US" sz="2800" b="1"/>
          </a:p>
        </p:txBody>
      </p:sp>
    </p:spTree>
    <p:extLst>
      <p:ext uri="{BB962C8B-B14F-4D97-AF65-F5344CB8AC3E}">
        <p14:creationId xmlns:p14="http://schemas.microsoft.com/office/powerpoint/2010/main" val="346538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6F16-266B-8BD0-BBF9-B10A6019E0F7}"/>
            </a:ext>
          </a:extLst>
        </p:cNvPr>
        <p:cNvGrpSpPr/>
        <p:nvPr/>
      </p:nvGrpSpPr>
      <p:grpSpPr>
        <a:xfrm>
          <a:off x="0" y="0"/>
          <a:ext cx="0" cy="0"/>
          <a:chOff x="0" y="0"/>
          <a:chExt cx="0" cy="0"/>
        </a:xfrm>
      </p:grpSpPr>
      <p:pic>
        <p:nvPicPr>
          <p:cNvPr id="4" name="Picture 3" descr="A red and black grid with lights&#10;&#10;Description automatically generated">
            <a:extLst>
              <a:ext uri="{FF2B5EF4-FFF2-40B4-BE49-F238E27FC236}">
                <a16:creationId xmlns:a16="http://schemas.microsoft.com/office/drawing/2014/main" id="{075D6306-1988-0B37-5121-7A14EE33714F}"/>
              </a:ext>
            </a:extLst>
          </p:cNvPr>
          <p:cNvPicPr>
            <a:picLocks noChangeAspect="1"/>
          </p:cNvPicPr>
          <p:nvPr/>
        </p:nvPicPr>
        <p:blipFill>
          <a:blip r:embed="rId2">
            <a:duotone>
              <a:prstClr val="black"/>
              <a:schemeClr val="accent4">
                <a:tint val="45000"/>
                <a:satMod val="400000"/>
              </a:schemeClr>
            </a:duotone>
            <a:alphaModFix/>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D0D5FF-1AA3-BD1F-1A83-BA58DD570EB8}"/>
              </a:ext>
            </a:extLst>
          </p:cNvPr>
          <p:cNvSpPr>
            <a:spLocks noGrp="1"/>
          </p:cNvSpPr>
          <p:nvPr>
            <p:ph type="title" idx="4294967295"/>
          </p:nvPr>
        </p:nvSpPr>
        <p:spPr>
          <a:xfrm>
            <a:off x="3352800" y="961881"/>
            <a:ext cx="5486400" cy="4422775"/>
          </a:xfrm>
        </p:spPr>
        <p:txBody>
          <a:bodyPr>
            <a:normAutofit/>
          </a:bodyPr>
          <a:lstStyle/>
          <a:p>
            <a:r>
              <a:rPr lang="en-US" sz="6000" spc="300"/>
              <a:t>THANK YOU</a:t>
            </a:r>
          </a:p>
        </p:txBody>
      </p:sp>
      <p:sp>
        <p:nvSpPr>
          <p:cNvPr id="5" name="TextBox 4">
            <a:extLst>
              <a:ext uri="{FF2B5EF4-FFF2-40B4-BE49-F238E27FC236}">
                <a16:creationId xmlns:a16="http://schemas.microsoft.com/office/drawing/2014/main" id="{E64F00D3-B0E1-4811-EE11-E1B4162FA854}"/>
              </a:ext>
            </a:extLst>
          </p:cNvPr>
          <p:cNvSpPr txBox="1"/>
          <p:nvPr/>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pic>
        <p:nvPicPr>
          <p:cNvPr id="6" name="Picture 5" descr="A close up of a sign&#10;&#10;Description automatically generated">
            <a:extLst>
              <a:ext uri="{FF2B5EF4-FFF2-40B4-BE49-F238E27FC236}">
                <a16:creationId xmlns:a16="http://schemas.microsoft.com/office/drawing/2014/main" id="{EEA43410-FE4A-718A-60A5-43982CD8BC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68886" y="6311900"/>
            <a:ext cx="2402752" cy="367242"/>
          </a:xfrm>
          <a:prstGeom prst="rect">
            <a:avLst/>
          </a:prstGeom>
          <a:effectLst>
            <a:outerShdw blurRad="152296" dist="38100" dir="2700000" algn="tl" rotWithShape="0">
              <a:prstClr val="black">
                <a:alpha val="51017"/>
              </a:prstClr>
            </a:outerShdw>
          </a:effectLst>
        </p:spPr>
      </p:pic>
    </p:spTree>
    <p:extLst>
      <p:ext uri="{BB962C8B-B14F-4D97-AF65-F5344CB8AC3E}">
        <p14:creationId xmlns:p14="http://schemas.microsoft.com/office/powerpoint/2010/main" val="3647909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letter on a black background&#10;&#10;Description automatically generated">
            <a:extLst>
              <a:ext uri="{FF2B5EF4-FFF2-40B4-BE49-F238E27FC236}">
                <a16:creationId xmlns:a16="http://schemas.microsoft.com/office/drawing/2014/main" id="{79A9FFBA-11E3-D187-5396-CB11DF2A7555}"/>
              </a:ext>
            </a:extLst>
          </p:cNvPr>
          <p:cNvPicPr>
            <a:picLocks noChangeAspect="1"/>
          </p:cNvPicPr>
          <p:nvPr/>
        </p:nvPicPr>
        <p:blipFill>
          <a:blip r:embed="rId2"/>
          <a:stretch>
            <a:fillRect/>
          </a:stretch>
        </p:blipFill>
        <p:spPr>
          <a:xfrm>
            <a:off x="3232193" y="883966"/>
            <a:ext cx="5244175" cy="756659"/>
          </a:xfrm>
          <a:prstGeom prst="rect">
            <a:avLst/>
          </a:prstGeom>
        </p:spPr>
      </p:pic>
      <p:sp>
        <p:nvSpPr>
          <p:cNvPr id="7" name="TextBox 6">
            <a:extLst>
              <a:ext uri="{FF2B5EF4-FFF2-40B4-BE49-F238E27FC236}">
                <a16:creationId xmlns:a16="http://schemas.microsoft.com/office/drawing/2014/main" id="{CEF8C661-DFAD-D09E-A635-96FCA9F06932}"/>
              </a:ext>
            </a:extLst>
          </p:cNvPr>
          <p:cNvSpPr txBox="1"/>
          <p:nvPr/>
        </p:nvSpPr>
        <p:spPr>
          <a:xfrm>
            <a:off x="3556216" y="2416017"/>
            <a:ext cx="4596130" cy="646331"/>
          </a:xfrm>
          <a:prstGeom prst="rect">
            <a:avLst/>
          </a:prstGeom>
          <a:noFill/>
        </p:spPr>
        <p:txBody>
          <a:bodyPr wrap="none" rtlCol="0">
            <a:spAutoFit/>
          </a:bodyPr>
          <a:lstStyle/>
          <a:p>
            <a:r>
              <a:rPr lang="en-US" sz="3600">
                <a:solidFill>
                  <a:schemeClr val="bg1"/>
                </a:solidFill>
                <a:latin typeface="Arial" panose="020B0604020202020204" pitchFamily="34" charset="0"/>
                <a:cs typeface="Arial" panose="020B0604020202020204" pitchFamily="34" charset="0"/>
              </a:rPr>
              <a:t>has been acquired by</a:t>
            </a:r>
          </a:p>
        </p:txBody>
      </p:sp>
      <p:pic>
        <p:nvPicPr>
          <p:cNvPr id="1026" name="Picture 2" descr="ConnectWise Logos | Media">
            <a:extLst>
              <a:ext uri="{FF2B5EF4-FFF2-40B4-BE49-F238E27FC236}">
                <a16:creationId xmlns:a16="http://schemas.microsoft.com/office/drawing/2014/main" id="{28D81530-E979-9F0D-C5D1-AA9B631A4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193" y="3837740"/>
            <a:ext cx="5244175" cy="206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837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5564047-C94D-8D18-ACA0-9DEF6FC2C3B0}"/>
              </a:ext>
            </a:extLst>
          </p:cNvPr>
          <p:cNvSpPr/>
          <p:nvPr/>
        </p:nvSpPr>
        <p:spPr>
          <a:xfrm>
            <a:off x="0" y="0"/>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3554AF-E898-5131-17E0-0F688728A22D}"/>
              </a:ext>
            </a:extLst>
          </p:cNvPr>
          <p:cNvSpPr>
            <a:spLocks noGrp="1"/>
          </p:cNvSpPr>
          <p:nvPr>
            <p:ph type="title"/>
          </p:nvPr>
        </p:nvSpPr>
        <p:spPr/>
        <p:txBody>
          <a:bodyPr/>
          <a:lstStyle/>
          <a:p>
            <a:r>
              <a:rPr lang="en-US"/>
              <a:t>Why ConnectWise?</a:t>
            </a:r>
          </a:p>
        </p:txBody>
      </p:sp>
      <p:sp>
        <p:nvSpPr>
          <p:cNvPr id="4" name="Oval 3">
            <a:extLst>
              <a:ext uri="{FF2B5EF4-FFF2-40B4-BE49-F238E27FC236}">
                <a16:creationId xmlns:a16="http://schemas.microsoft.com/office/drawing/2014/main" id="{8C56AFC8-7599-5950-78CA-D28C5FAE0FC5}"/>
              </a:ext>
            </a:extLst>
          </p:cNvPr>
          <p:cNvSpPr/>
          <p:nvPr/>
        </p:nvSpPr>
        <p:spPr>
          <a:xfrm>
            <a:off x="838200" y="1795223"/>
            <a:ext cx="733425" cy="733425"/>
          </a:xfrm>
          <a:prstGeom prst="ellipse">
            <a:avLst/>
          </a:prstGeom>
          <a:solidFill>
            <a:schemeClr val="tx1"/>
          </a:solidFill>
          <a:ln>
            <a:gradFill>
              <a:gsLst>
                <a:gs pos="0">
                  <a:srgbClr val="E94809"/>
                </a:gs>
                <a:gs pos="100000">
                  <a:srgbClr val="69A3B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501944-FB11-80A7-2544-B0FC2132A96E}"/>
              </a:ext>
            </a:extLst>
          </p:cNvPr>
          <p:cNvSpPr txBox="1"/>
          <p:nvPr/>
        </p:nvSpPr>
        <p:spPr>
          <a:xfrm>
            <a:off x="1716461" y="1917320"/>
            <a:ext cx="6313113" cy="400110"/>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Extensive and competitive sales process</a:t>
            </a:r>
          </a:p>
        </p:txBody>
      </p:sp>
      <p:pic>
        <p:nvPicPr>
          <p:cNvPr id="18" name="Graphic 17" descr="Research outline">
            <a:extLst>
              <a:ext uri="{FF2B5EF4-FFF2-40B4-BE49-F238E27FC236}">
                <a16:creationId xmlns:a16="http://schemas.microsoft.com/office/drawing/2014/main" id="{F1116C34-5ADA-8EE7-3CCF-36DDEBE6D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49" y="1890472"/>
            <a:ext cx="542925" cy="542925"/>
          </a:xfrm>
          <a:prstGeom prst="rect">
            <a:avLst/>
          </a:prstGeom>
        </p:spPr>
      </p:pic>
      <p:grpSp>
        <p:nvGrpSpPr>
          <p:cNvPr id="25" name="Group 24">
            <a:extLst>
              <a:ext uri="{FF2B5EF4-FFF2-40B4-BE49-F238E27FC236}">
                <a16:creationId xmlns:a16="http://schemas.microsoft.com/office/drawing/2014/main" id="{6CE2FBB2-0061-A9F2-1C53-C84EF7468941}"/>
              </a:ext>
            </a:extLst>
          </p:cNvPr>
          <p:cNvGrpSpPr/>
          <p:nvPr/>
        </p:nvGrpSpPr>
        <p:grpSpPr>
          <a:xfrm>
            <a:off x="1390650" y="2968840"/>
            <a:ext cx="5213241" cy="954107"/>
            <a:chOff x="1390650" y="2968840"/>
            <a:chExt cx="5213241" cy="954107"/>
          </a:xfrm>
        </p:grpSpPr>
        <p:sp>
          <p:nvSpPr>
            <p:cNvPr id="5" name="Oval 4">
              <a:extLst>
                <a:ext uri="{FF2B5EF4-FFF2-40B4-BE49-F238E27FC236}">
                  <a16:creationId xmlns:a16="http://schemas.microsoft.com/office/drawing/2014/main" id="{AA83B116-F727-1C59-8EA2-F4B26B9180F9}"/>
                </a:ext>
              </a:extLst>
            </p:cNvPr>
            <p:cNvSpPr/>
            <p:nvPr/>
          </p:nvSpPr>
          <p:spPr>
            <a:xfrm>
              <a:off x="1390650" y="3054039"/>
              <a:ext cx="733425" cy="733425"/>
            </a:xfrm>
            <a:prstGeom prst="ellipse">
              <a:avLst/>
            </a:prstGeom>
            <a:solidFill>
              <a:schemeClr val="tx1"/>
            </a:solidFill>
            <a:ln>
              <a:gradFill>
                <a:gsLst>
                  <a:gs pos="0">
                    <a:srgbClr val="E94809"/>
                  </a:gs>
                  <a:gs pos="100000">
                    <a:srgbClr val="69A3B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66581F-CE2D-AC79-E464-C402F721153E}"/>
                </a:ext>
              </a:extLst>
            </p:cNvPr>
            <p:cNvSpPr txBox="1"/>
            <p:nvPr/>
          </p:nvSpPr>
          <p:spPr>
            <a:xfrm>
              <a:off x="2268912" y="2968840"/>
              <a:ext cx="4334979" cy="954107"/>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Two strategic paths:</a:t>
              </a:r>
            </a:p>
            <a:p>
              <a:r>
                <a:rPr lang="en-US">
                  <a:solidFill>
                    <a:schemeClr val="bg1"/>
                  </a:solidFill>
                  <a:latin typeface="Arial" panose="020B0604020202020204" pitchFamily="34" charset="0"/>
                  <a:cs typeface="Arial" panose="020B0604020202020204" pitchFamily="34" charset="0"/>
                </a:rPr>
                <a:t>Join forces with a platform or</a:t>
              </a:r>
            </a:p>
            <a:p>
              <a:r>
                <a:rPr lang="en-US">
                  <a:solidFill>
                    <a:schemeClr val="bg1"/>
                  </a:solidFill>
                  <a:latin typeface="Arial" panose="020B0604020202020204" pitchFamily="34" charset="0"/>
                  <a:cs typeface="Arial" panose="020B0604020202020204" pitchFamily="34" charset="0"/>
                </a:rPr>
                <a:t>Build a platform through post-sale M&amp;A</a:t>
              </a:r>
            </a:p>
          </p:txBody>
        </p:sp>
        <p:pic>
          <p:nvPicPr>
            <p:cNvPr id="20" name="Graphic 19" descr="Route (Two Pins With A Path) outline">
              <a:extLst>
                <a:ext uri="{FF2B5EF4-FFF2-40B4-BE49-F238E27FC236}">
                  <a16:creationId xmlns:a16="http://schemas.microsoft.com/office/drawing/2014/main" id="{F3990C84-4ABA-AD58-6D77-AEAEE92247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0694" y="3173979"/>
              <a:ext cx="457200" cy="457200"/>
            </a:xfrm>
            <a:prstGeom prst="rect">
              <a:avLst/>
            </a:prstGeom>
          </p:spPr>
        </p:pic>
      </p:grpSp>
      <p:grpSp>
        <p:nvGrpSpPr>
          <p:cNvPr id="26" name="Group 25">
            <a:extLst>
              <a:ext uri="{FF2B5EF4-FFF2-40B4-BE49-F238E27FC236}">
                <a16:creationId xmlns:a16="http://schemas.microsoft.com/office/drawing/2014/main" id="{A8EC2903-DA62-2B5B-B3D3-C4D296203F00}"/>
              </a:ext>
            </a:extLst>
          </p:cNvPr>
          <p:cNvGrpSpPr/>
          <p:nvPr/>
        </p:nvGrpSpPr>
        <p:grpSpPr>
          <a:xfrm>
            <a:off x="2268912" y="4312855"/>
            <a:ext cx="7724774" cy="733425"/>
            <a:chOff x="2268912" y="4312855"/>
            <a:chExt cx="7724774" cy="733425"/>
          </a:xfrm>
        </p:grpSpPr>
        <p:sp>
          <p:nvSpPr>
            <p:cNvPr id="10" name="TextBox 9">
              <a:extLst>
                <a:ext uri="{FF2B5EF4-FFF2-40B4-BE49-F238E27FC236}">
                  <a16:creationId xmlns:a16="http://schemas.microsoft.com/office/drawing/2014/main" id="{761B8FE0-C9B9-7C92-BB02-C206FCA09AF4}"/>
                </a:ext>
              </a:extLst>
            </p:cNvPr>
            <p:cNvSpPr txBox="1"/>
            <p:nvPr/>
          </p:nvSpPr>
          <p:spPr>
            <a:xfrm>
              <a:off x="3147173" y="4433822"/>
              <a:ext cx="6846513" cy="400110"/>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ConnectWise was the best strategic outcome for </a:t>
              </a:r>
              <a:r>
                <a:rPr lang="en-US" sz="2000" err="1">
                  <a:solidFill>
                    <a:schemeClr val="bg1"/>
                  </a:solidFill>
                  <a:latin typeface="Arial" panose="020B0604020202020204" pitchFamily="34" charset="0"/>
                  <a:cs typeface="Arial" panose="020B0604020202020204" pitchFamily="34" charset="0"/>
                </a:rPr>
                <a:t>Axcient</a:t>
              </a:r>
              <a:endParaRPr lang="en-US" sz="2000">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F8288932-0BC6-AB1B-710F-6A25CE3560FC}"/>
                </a:ext>
              </a:extLst>
            </p:cNvPr>
            <p:cNvSpPr/>
            <p:nvPr/>
          </p:nvSpPr>
          <p:spPr>
            <a:xfrm>
              <a:off x="2268912" y="4312855"/>
              <a:ext cx="733425" cy="733425"/>
            </a:xfrm>
            <a:prstGeom prst="ellipse">
              <a:avLst/>
            </a:prstGeom>
            <a:solidFill>
              <a:schemeClr val="tx1"/>
            </a:solidFill>
            <a:ln>
              <a:gradFill>
                <a:gsLst>
                  <a:gs pos="0">
                    <a:srgbClr val="E94809"/>
                  </a:gs>
                  <a:gs pos="100000">
                    <a:srgbClr val="69A3B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rophy outline">
              <a:extLst>
                <a:ext uri="{FF2B5EF4-FFF2-40B4-BE49-F238E27FC236}">
                  <a16:creationId xmlns:a16="http://schemas.microsoft.com/office/drawing/2014/main" id="{D7EEFD9B-9CF2-A317-4CD7-1BCC914232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07024" y="4450967"/>
              <a:ext cx="457200" cy="457200"/>
            </a:xfrm>
            <a:prstGeom prst="rect">
              <a:avLst/>
            </a:prstGeom>
          </p:spPr>
        </p:pic>
      </p:grpSp>
      <p:grpSp>
        <p:nvGrpSpPr>
          <p:cNvPr id="27" name="Group 26">
            <a:extLst>
              <a:ext uri="{FF2B5EF4-FFF2-40B4-BE49-F238E27FC236}">
                <a16:creationId xmlns:a16="http://schemas.microsoft.com/office/drawing/2014/main" id="{D0EF33CA-3189-DFC1-C289-BDE3B6119672}"/>
              </a:ext>
            </a:extLst>
          </p:cNvPr>
          <p:cNvGrpSpPr/>
          <p:nvPr/>
        </p:nvGrpSpPr>
        <p:grpSpPr>
          <a:xfrm>
            <a:off x="3151096" y="5571670"/>
            <a:ext cx="7829549" cy="733425"/>
            <a:chOff x="3151096" y="5571670"/>
            <a:chExt cx="7829549" cy="733425"/>
          </a:xfrm>
        </p:grpSpPr>
        <p:sp>
          <p:nvSpPr>
            <p:cNvPr id="12" name="Oval 11">
              <a:extLst>
                <a:ext uri="{FF2B5EF4-FFF2-40B4-BE49-F238E27FC236}">
                  <a16:creationId xmlns:a16="http://schemas.microsoft.com/office/drawing/2014/main" id="{B8E13DDF-8583-8EF5-205C-E06FEB586D81}"/>
                </a:ext>
              </a:extLst>
            </p:cNvPr>
            <p:cNvSpPr/>
            <p:nvPr/>
          </p:nvSpPr>
          <p:spPr>
            <a:xfrm>
              <a:off x="3151096" y="5571670"/>
              <a:ext cx="733425" cy="733425"/>
            </a:xfrm>
            <a:prstGeom prst="ellipse">
              <a:avLst/>
            </a:prstGeom>
            <a:solidFill>
              <a:schemeClr val="tx1"/>
            </a:solidFill>
            <a:ln>
              <a:gradFill>
                <a:gsLst>
                  <a:gs pos="0">
                    <a:srgbClr val="E94809"/>
                  </a:gs>
                  <a:gs pos="100000">
                    <a:srgbClr val="69A3B9"/>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6718D29-8035-2ACB-1DD3-CEB44C7313D6}"/>
                </a:ext>
              </a:extLst>
            </p:cNvPr>
            <p:cNvSpPr txBox="1"/>
            <p:nvPr/>
          </p:nvSpPr>
          <p:spPr>
            <a:xfrm>
              <a:off x="4134132" y="5571670"/>
              <a:ext cx="6846513" cy="707886"/>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Focus is on maintaining what makes </a:t>
              </a:r>
              <a:r>
                <a:rPr lang="en-US" sz="2000" err="1">
                  <a:solidFill>
                    <a:schemeClr val="bg1"/>
                  </a:solidFill>
                  <a:latin typeface="Arial" panose="020B0604020202020204" pitchFamily="34" charset="0"/>
                  <a:cs typeface="Arial" panose="020B0604020202020204" pitchFamily="34" charset="0"/>
                </a:rPr>
                <a:t>Axcient</a:t>
              </a:r>
              <a:r>
                <a:rPr lang="en-US" sz="2000">
                  <a:solidFill>
                    <a:schemeClr val="bg1"/>
                  </a:solidFill>
                  <a:latin typeface="Arial" panose="020B0604020202020204" pitchFamily="34" charset="0"/>
                  <a:cs typeface="Arial" panose="020B0604020202020204" pitchFamily="34" charset="0"/>
                </a:rPr>
                <a:t> unique</a:t>
              </a:r>
              <a:br>
                <a:rPr lang="en-US" sz="2000">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while rapidly scaling within ConnectWise</a:t>
              </a:r>
            </a:p>
          </p:txBody>
        </p:sp>
        <p:pic>
          <p:nvPicPr>
            <p:cNvPr id="24" name="Graphic 23" descr="Star outline">
              <a:extLst>
                <a:ext uri="{FF2B5EF4-FFF2-40B4-BE49-F238E27FC236}">
                  <a16:creationId xmlns:a16="http://schemas.microsoft.com/office/drawing/2014/main" id="{1DEE9062-6081-A70D-8139-776B0BF84A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98733" y="5690732"/>
              <a:ext cx="457200" cy="457200"/>
            </a:xfrm>
            <a:prstGeom prst="rect">
              <a:avLst/>
            </a:prstGeom>
          </p:spPr>
        </p:pic>
      </p:grpSp>
    </p:spTree>
    <p:extLst>
      <p:ext uri="{BB962C8B-B14F-4D97-AF65-F5344CB8AC3E}">
        <p14:creationId xmlns:p14="http://schemas.microsoft.com/office/powerpoint/2010/main" val="1417981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8FB203-43CE-0EB1-ED8F-28503C1BE4DF}"/>
              </a:ext>
            </a:extLst>
          </p:cNvPr>
          <p:cNvSpPr/>
          <p:nvPr/>
        </p:nvSpPr>
        <p:spPr>
          <a:xfrm>
            <a:off x="0" y="0"/>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6F732F-D995-2BA2-9293-7C51FF0F36D0}"/>
              </a:ext>
            </a:extLst>
          </p:cNvPr>
          <p:cNvSpPr>
            <a:spLocks noGrp="1"/>
          </p:cNvSpPr>
          <p:nvPr>
            <p:ph type="title"/>
          </p:nvPr>
        </p:nvSpPr>
        <p:spPr/>
        <p:txBody>
          <a:bodyPr/>
          <a:lstStyle/>
          <a:p>
            <a:r>
              <a:rPr lang="en-US" err="1"/>
              <a:t>Axcient</a:t>
            </a:r>
            <a:r>
              <a:rPr lang="en-US"/>
              <a:t> and ConnectWise </a:t>
            </a:r>
            <a:br>
              <a:rPr lang="en-US"/>
            </a:br>
            <a:r>
              <a:rPr lang="en-US"/>
              <a:t>Mutual Commitment</a:t>
            </a:r>
          </a:p>
        </p:txBody>
      </p:sp>
      <p:sp>
        <p:nvSpPr>
          <p:cNvPr id="4" name="TextBox 3">
            <a:extLst>
              <a:ext uri="{FF2B5EF4-FFF2-40B4-BE49-F238E27FC236}">
                <a16:creationId xmlns:a16="http://schemas.microsoft.com/office/drawing/2014/main" id="{0FCF2CAC-B225-814E-1E7B-0345BD40624C}"/>
              </a:ext>
            </a:extLst>
          </p:cNvPr>
          <p:cNvSpPr txBox="1"/>
          <p:nvPr/>
        </p:nvSpPr>
        <p:spPr>
          <a:xfrm>
            <a:off x="678656" y="1893779"/>
            <a:ext cx="10444162" cy="3884333"/>
          </a:xfrm>
          <a:prstGeom prst="rect">
            <a:avLst/>
          </a:prstGeom>
          <a:noFill/>
        </p:spPr>
        <p:txBody>
          <a:bodyPr wrap="square">
            <a:spAutoFit/>
          </a:bodyPr>
          <a:lstStyle/>
          <a:p>
            <a:pPr marL="285750" indent="-285750">
              <a:lnSpc>
                <a:spcPct val="200000"/>
              </a:lnSpc>
              <a:buClr>
                <a:schemeClr val="bg1"/>
              </a:buClr>
              <a:buFont typeface="Arial" panose="020B0604020202020204" pitchFamily="34" charset="0"/>
              <a:buChar char="•"/>
            </a:pPr>
            <a:r>
              <a:rPr lang="en-US" sz="1800" b="1">
                <a:solidFill>
                  <a:srgbClr val="217AAE"/>
                </a:solidFill>
                <a:latin typeface="Arial" panose="020B0604020202020204" pitchFamily="34" charset="0"/>
                <a:cs typeface="Arial" panose="020B0604020202020204" pitchFamily="34" charset="0"/>
              </a:rPr>
              <a:t>Continuing</a:t>
            </a:r>
            <a:r>
              <a:rPr lang="en-US" sz="1800">
                <a:solidFill>
                  <a:schemeClr val="bg1"/>
                </a:solidFill>
                <a:latin typeface="Arial" panose="020B0604020202020204" pitchFamily="34" charset="0"/>
                <a:cs typeface="Arial" panose="020B0604020202020204" pitchFamily="34" charset="0"/>
              </a:rPr>
              <a:t> simple, predictable, usage-based billing</a:t>
            </a:r>
          </a:p>
          <a:p>
            <a:pPr marL="285750" indent="-285750">
              <a:lnSpc>
                <a:spcPct val="200000"/>
              </a:lnSpc>
              <a:buClr>
                <a:schemeClr val="bg1"/>
              </a:buClr>
              <a:buFont typeface="Arial" panose="020B0604020202020204" pitchFamily="34" charset="0"/>
              <a:buChar char="•"/>
            </a:pPr>
            <a:r>
              <a:rPr lang="en-US" sz="1800" b="1">
                <a:solidFill>
                  <a:srgbClr val="217AAE"/>
                </a:solidFill>
                <a:latin typeface="Arial" panose="020B0604020202020204" pitchFamily="34" charset="0"/>
                <a:cs typeface="Arial" panose="020B0604020202020204" pitchFamily="34" charset="0"/>
              </a:rPr>
              <a:t>Continuing</a:t>
            </a:r>
            <a:r>
              <a:rPr lang="en-US" sz="1800">
                <a:solidFill>
                  <a:schemeClr val="bg1"/>
                </a:solidFill>
                <a:latin typeface="Arial" panose="020B0604020202020204" pitchFamily="34" charset="0"/>
                <a:cs typeface="Arial" panose="020B0604020202020204" pitchFamily="34" charset="0"/>
              </a:rPr>
              <a:t> month-to-month contracts</a:t>
            </a:r>
          </a:p>
          <a:p>
            <a:pPr marL="285750" indent="-285750">
              <a:lnSpc>
                <a:spcPct val="200000"/>
              </a:lnSpc>
              <a:buClr>
                <a:schemeClr val="bg1"/>
              </a:buClr>
              <a:buFont typeface="Arial" panose="020B0604020202020204" pitchFamily="34" charset="0"/>
              <a:buChar char="•"/>
            </a:pPr>
            <a:r>
              <a:rPr lang="en-US" sz="1800" b="1">
                <a:solidFill>
                  <a:srgbClr val="217AAE"/>
                </a:solidFill>
                <a:latin typeface="Arial" panose="020B0604020202020204" pitchFamily="34" charset="0"/>
                <a:cs typeface="Arial" panose="020B0604020202020204" pitchFamily="34" charset="0"/>
              </a:rPr>
              <a:t>Continuing</a:t>
            </a:r>
            <a:r>
              <a:rPr lang="en-US" sz="1800">
                <a:solidFill>
                  <a:schemeClr val="bg1"/>
                </a:solidFill>
                <a:latin typeface="Arial" panose="020B0604020202020204" pitchFamily="34" charset="0"/>
                <a:cs typeface="Arial" panose="020B0604020202020204" pitchFamily="34" charset="0"/>
              </a:rPr>
              <a:t> the ecosystem where you can purchase </a:t>
            </a:r>
            <a:r>
              <a:rPr lang="en-US" sz="1800" err="1">
                <a:solidFill>
                  <a:schemeClr val="bg1"/>
                </a:solidFill>
                <a:latin typeface="Arial" panose="020B0604020202020204" pitchFamily="34" charset="0"/>
                <a:cs typeface="Arial" panose="020B0604020202020204" pitchFamily="34" charset="0"/>
              </a:rPr>
              <a:t>Axcient</a:t>
            </a:r>
            <a:endParaRPr lang="en-US" sz="1800">
              <a:solidFill>
                <a:schemeClr val="bg1"/>
              </a:solidFill>
              <a:latin typeface="Arial" panose="020B0604020202020204" pitchFamily="34" charset="0"/>
              <a:cs typeface="Arial" panose="020B0604020202020204" pitchFamily="34" charset="0"/>
            </a:endParaRPr>
          </a:p>
          <a:p>
            <a:pPr marL="285750" indent="-285750">
              <a:lnSpc>
                <a:spcPct val="200000"/>
              </a:lnSpc>
              <a:buClr>
                <a:schemeClr val="bg1"/>
              </a:buClr>
              <a:buFont typeface="Arial" panose="020B0604020202020204" pitchFamily="34" charset="0"/>
              <a:buChar char="•"/>
            </a:pPr>
            <a:r>
              <a:rPr lang="en-US" sz="1800" b="1">
                <a:solidFill>
                  <a:srgbClr val="217AAE"/>
                </a:solidFill>
                <a:latin typeface="Arial" panose="020B0604020202020204" pitchFamily="34" charset="0"/>
                <a:cs typeface="Arial" panose="020B0604020202020204" pitchFamily="34" charset="0"/>
              </a:rPr>
              <a:t>Accelerating</a:t>
            </a:r>
            <a:r>
              <a:rPr lang="en-US" sz="1800">
                <a:solidFill>
                  <a:schemeClr val="bg1"/>
                </a:solidFill>
                <a:latin typeface="Arial" panose="020B0604020202020204" pitchFamily="34" charset="0"/>
                <a:cs typeface="Arial" panose="020B0604020202020204" pitchFamily="34" charset="0"/>
              </a:rPr>
              <a:t> product innovation</a:t>
            </a:r>
          </a:p>
          <a:p>
            <a:pPr marL="285750" indent="-285750">
              <a:lnSpc>
                <a:spcPct val="200000"/>
              </a:lnSpc>
              <a:buClr>
                <a:schemeClr val="bg1"/>
              </a:buClr>
              <a:buFont typeface="Arial" panose="020B0604020202020204" pitchFamily="34" charset="0"/>
              <a:buChar char="•"/>
            </a:pPr>
            <a:r>
              <a:rPr lang="en-US" sz="1800" b="1">
                <a:solidFill>
                  <a:srgbClr val="217AAE"/>
                </a:solidFill>
                <a:latin typeface="Arial" panose="020B0604020202020204" pitchFamily="34" charset="0"/>
                <a:cs typeface="Arial" panose="020B0604020202020204" pitchFamily="34" charset="0"/>
              </a:rPr>
              <a:t>Deepening</a:t>
            </a:r>
            <a:r>
              <a:rPr lang="en-US" sz="1800">
                <a:solidFill>
                  <a:schemeClr val="bg1"/>
                </a:solidFill>
                <a:latin typeface="Arial" panose="020B0604020202020204" pitchFamily="34" charset="0"/>
                <a:cs typeface="Arial" panose="020B0604020202020204" pitchFamily="34" charset="0"/>
              </a:rPr>
              <a:t> integrations while remaining open</a:t>
            </a:r>
          </a:p>
          <a:p>
            <a:pPr marL="285750" indent="-285750">
              <a:lnSpc>
                <a:spcPct val="200000"/>
              </a:lnSpc>
              <a:buClr>
                <a:schemeClr val="bg1"/>
              </a:buClr>
              <a:buFont typeface="Arial" panose="020B0604020202020204" pitchFamily="34" charset="0"/>
              <a:buChar char="•"/>
            </a:pPr>
            <a:r>
              <a:rPr lang="en-US" sz="1800" b="1">
                <a:solidFill>
                  <a:srgbClr val="217AAE"/>
                </a:solidFill>
                <a:latin typeface="Arial" panose="020B0604020202020204" pitchFamily="34" charset="0"/>
                <a:cs typeface="Arial" panose="020B0604020202020204" pitchFamily="34" charset="0"/>
              </a:rPr>
              <a:t>Investing</a:t>
            </a:r>
            <a:r>
              <a:rPr lang="en-US" sz="1800">
                <a:solidFill>
                  <a:schemeClr val="bg1"/>
                </a:solidFill>
                <a:latin typeface="Arial" panose="020B0604020202020204" pitchFamily="34" charset="0"/>
                <a:cs typeface="Arial" panose="020B0604020202020204" pitchFamily="34" charset="0"/>
              </a:rPr>
              <a:t> in support</a:t>
            </a:r>
          </a:p>
          <a:p>
            <a:pPr marL="285750" indent="-285750">
              <a:lnSpc>
                <a:spcPct val="200000"/>
              </a:lnSpc>
              <a:buClr>
                <a:schemeClr val="bg1"/>
              </a:buClr>
              <a:buFont typeface="Arial" panose="020B0604020202020204" pitchFamily="34" charset="0"/>
              <a:buChar char="•"/>
            </a:pPr>
            <a:r>
              <a:rPr lang="en-US" sz="1800" b="1">
                <a:solidFill>
                  <a:srgbClr val="217AAE"/>
                </a:solidFill>
                <a:latin typeface="Arial" panose="020B0604020202020204" pitchFamily="34" charset="0"/>
                <a:cs typeface="Arial" panose="020B0604020202020204" pitchFamily="34" charset="0"/>
              </a:rPr>
              <a:t>Listening</a:t>
            </a:r>
            <a:r>
              <a:rPr lang="en-US" sz="1800">
                <a:solidFill>
                  <a:schemeClr val="bg1"/>
                </a:solidFill>
                <a:latin typeface="Arial" panose="020B0604020202020204" pitchFamily="34" charset="0"/>
                <a:cs typeface="Arial" panose="020B0604020202020204" pitchFamily="34" charset="0"/>
              </a:rPr>
              <a:t> </a:t>
            </a:r>
            <a:r>
              <a:rPr lang="en-US" sz="1800" b="1">
                <a:solidFill>
                  <a:srgbClr val="217AAE"/>
                </a:solidFill>
                <a:latin typeface="Arial" panose="020B0604020202020204" pitchFamily="34" charset="0"/>
                <a:cs typeface="Arial" panose="020B0604020202020204" pitchFamily="34" charset="0"/>
              </a:rPr>
              <a:t>and</a:t>
            </a:r>
            <a:r>
              <a:rPr lang="en-US" sz="1800">
                <a:solidFill>
                  <a:schemeClr val="bg1"/>
                </a:solidFill>
                <a:latin typeface="Arial" panose="020B0604020202020204" pitchFamily="34" charset="0"/>
                <a:cs typeface="Arial" panose="020B0604020202020204" pitchFamily="34" charset="0"/>
              </a:rPr>
              <a:t> </a:t>
            </a:r>
            <a:r>
              <a:rPr lang="en-US" sz="1800" b="1">
                <a:solidFill>
                  <a:srgbClr val="217AAE"/>
                </a:solidFill>
                <a:latin typeface="Arial" panose="020B0604020202020204" pitchFamily="34" charset="0"/>
                <a:cs typeface="Arial" panose="020B0604020202020204" pitchFamily="34" charset="0"/>
              </a:rPr>
              <a:t>learning</a:t>
            </a:r>
            <a:r>
              <a:rPr lang="en-US" sz="1800">
                <a:solidFill>
                  <a:schemeClr val="bg1"/>
                </a:solidFill>
                <a:latin typeface="Arial" panose="020B0604020202020204" pitchFamily="34" charset="0"/>
                <a:cs typeface="Arial" panose="020B0604020202020204" pitchFamily="34" charset="0"/>
              </a:rPr>
              <a:t> from mistakes</a:t>
            </a:r>
          </a:p>
        </p:txBody>
      </p:sp>
      <p:sp>
        <p:nvSpPr>
          <p:cNvPr id="6" name="TextBox 5">
            <a:extLst>
              <a:ext uri="{FF2B5EF4-FFF2-40B4-BE49-F238E27FC236}">
                <a16:creationId xmlns:a16="http://schemas.microsoft.com/office/drawing/2014/main" id="{F32B8060-2661-F5F0-573C-A4C8E3982C61}"/>
              </a:ext>
            </a:extLst>
          </p:cNvPr>
          <p:cNvSpPr txBox="1"/>
          <p:nvPr/>
        </p:nvSpPr>
        <p:spPr>
          <a:xfrm>
            <a:off x="3206352" y="6211116"/>
            <a:ext cx="5388769" cy="378373"/>
          </a:xfrm>
          <a:prstGeom prst="rect">
            <a:avLst/>
          </a:prstGeom>
          <a:noFill/>
        </p:spPr>
        <p:txBody>
          <a:bodyPr wrap="square">
            <a:spAutoFit/>
          </a:bodyPr>
          <a:lstStyle/>
          <a:p>
            <a:pPr>
              <a:lnSpc>
                <a:spcPct val="200000"/>
              </a:lnSpc>
            </a:pPr>
            <a:r>
              <a:rPr lang="en-US" sz="1100">
                <a:solidFill>
                  <a:schemeClr val="bg1"/>
                </a:solidFill>
                <a:latin typeface="Arial" panose="020B0604020202020204" pitchFamily="34" charset="0"/>
                <a:cs typeface="Arial" panose="020B0604020202020204" pitchFamily="34" charset="0"/>
              </a:rPr>
              <a:t>https://</a:t>
            </a:r>
            <a:r>
              <a:rPr lang="en-US" sz="1100" err="1">
                <a:solidFill>
                  <a:schemeClr val="bg1"/>
                </a:solidFill>
                <a:latin typeface="Arial" panose="020B0604020202020204" pitchFamily="34" charset="0"/>
                <a:cs typeface="Arial" panose="020B0604020202020204" pitchFamily="34" charset="0"/>
              </a:rPr>
              <a:t>www.connectwise.com</a:t>
            </a:r>
            <a:r>
              <a:rPr lang="en-US" sz="1100">
                <a:solidFill>
                  <a:schemeClr val="bg1"/>
                </a:solidFill>
                <a:latin typeface="Arial" panose="020B0604020202020204" pitchFamily="34" charset="0"/>
                <a:cs typeface="Arial" panose="020B0604020202020204" pitchFamily="34" charset="0"/>
              </a:rPr>
              <a:t>/blog/company-updates/</a:t>
            </a:r>
            <a:r>
              <a:rPr lang="en-US" sz="1100" err="1">
                <a:solidFill>
                  <a:schemeClr val="bg1"/>
                </a:solidFill>
                <a:latin typeface="Arial" panose="020B0604020202020204" pitchFamily="34" charset="0"/>
                <a:cs typeface="Arial" panose="020B0604020202020204" pitchFamily="34" charset="0"/>
              </a:rPr>
              <a:t>axcient</a:t>
            </a:r>
            <a:r>
              <a:rPr lang="en-US" sz="1100">
                <a:solidFill>
                  <a:schemeClr val="bg1"/>
                </a:solidFill>
                <a:latin typeface="Arial" panose="020B0604020202020204" pitchFamily="34" charset="0"/>
                <a:cs typeface="Arial" panose="020B0604020202020204" pitchFamily="34" charset="0"/>
              </a:rPr>
              <a:t>-open-letter-to-</a:t>
            </a:r>
            <a:r>
              <a:rPr lang="en-US" sz="1100" err="1">
                <a:solidFill>
                  <a:schemeClr val="bg1"/>
                </a:solidFill>
                <a:latin typeface="Arial" panose="020B0604020202020204" pitchFamily="34" charset="0"/>
                <a:cs typeface="Arial" panose="020B0604020202020204" pitchFamily="34" charset="0"/>
              </a:rPr>
              <a:t>msps</a:t>
            </a:r>
            <a:endParaRPr lang="en-US" sz="11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44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96CF1F4-5728-5B49-38C3-7146934FB818}"/>
              </a:ext>
            </a:extLst>
          </p:cNvPr>
          <p:cNvSpPr/>
          <p:nvPr/>
        </p:nvSpPr>
        <p:spPr>
          <a:xfrm>
            <a:off x="2676525" y="1621162"/>
            <a:ext cx="7771430" cy="1987930"/>
          </a:xfrm>
          <a:prstGeom prst="roundRect">
            <a:avLst>
              <a:gd name="adj" fmla="val 50000"/>
            </a:avLst>
          </a:prstGeom>
          <a:gradFill flip="none" rotWithShape="1">
            <a:gsLst>
              <a:gs pos="0">
                <a:srgbClr val="EF4226">
                  <a:alpha val="26000"/>
                </a:srgbClr>
              </a:gs>
              <a:gs pos="100000">
                <a:srgbClr val="217AAE">
                  <a:alpha val="26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0B016D-C577-E79B-4EF2-55FCAE5BBB49}"/>
              </a:ext>
            </a:extLst>
          </p:cNvPr>
          <p:cNvSpPr txBox="1"/>
          <p:nvPr/>
        </p:nvSpPr>
        <p:spPr>
          <a:xfrm>
            <a:off x="3582391" y="1805199"/>
            <a:ext cx="7456114" cy="1200329"/>
          </a:xfrm>
          <a:prstGeom prst="rect">
            <a:avLst/>
          </a:prstGeom>
          <a:noFill/>
        </p:spPr>
        <p:txBody>
          <a:bodyPr wrap="square" rtlCol="0">
            <a:spAutoFit/>
          </a:bodyPr>
          <a:lstStyle/>
          <a:p>
            <a:r>
              <a:rPr lang="en-US" sz="3600">
                <a:solidFill>
                  <a:schemeClr val="bg1"/>
                </a:solidFill>
                <a:latin typeface="Arial" panose="020B0604020202020204" pitchFamily="34" charset="0"/>
                <a:cs typeface="Arial" panose="020B0604020202020204" pitchFamily="34" charset="0"/>
              </a:rPr>
              <a:t>The answer to most of your questions is not in the building.</a:t>
            </a:r>
          </a:p>
        </p:txBody>
      </p:sp>
      <p:sp>
        <p:nvSpPr>
          <p:cNvPr id="8" name="TextBox 7">
            <a:extLst>
              <a:ext uri="{FF2B5EF4-FFF2-40B4-BE49-F238E27FC236}">
                <a16:creationId xmlns:a16="http://schemas.microsoft.com/office/drawing/2014/main" id="{DF8A9950-0831-A88C-7E33-4B52706F2548}"/>
              </a:ext>
            </a:extLst>
          </p:cNvPr>
          <p:cNvSpPr txBox="1"/>
          <p:nvPr/>
        </p:nvSpPr>
        <p:spPr>
          <a:xfrm>
            <a:off x="3866171" y="3122644"/>
            <a:ext cx="3340894" cy="369332"/>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Pragmatic Marketing Rule #12</a:t>
            </a:r>
          </a:p>
        </p:txBody>
      </p:sp>
      <p:sp>
        <p:nvSpPr>
          <p:cNvPr id="3" name="TextBox 2">
            <a:extLst>
              <a:ext uri="{FF2B5EF4-FFF2-40B4-BE49-F238E27FC236}">
                <a16:creationId xmlns:a16="http://schemas.microsoft.com/office/drawing/2014/main" id="{77F859D1-0286-F093-344D-E3856BD7C48D}"/>
              </a:ext>
            </a:extLst>
          </p:cNvPr>
          <p:cNvSpPr txBox="1"/>
          <p:nvPr/>
        </p:nvSpPr>
        <p:spPr>
          <a:xfrm>
            <a:off x="1057275" y="485160"/>
            <a:ext cx="2656496" cy="6247864"/>
          </a:xfrm>
          <a:prstGeom prst="rect">
            <a:avLst/>
          </a:prstGeom>
          <a:noFill/>
        </p:spPr>
        <p:txBody>
          <a:bodyPr wrap="none" rtlCol="0">
            <a:spAutoFit/>
          </a:bodyPr>
          <a:lstStyle/>
          <a:p>
            <a:r>
              <a:rPr lang="en-US" sz="40000">
                <a:gradFill flip="none" rotWithShape="1">
                  <a:gsLst>
                    <a:gs pos="0">
                      <a:srgbClr val="EF4226"/>
                    </a:gs>
                    <a:gs pos="100000">
                      <a:srgbClr val="217AAE"/>
                    </a:gs>
                  </a:gsLst>
                  <a:lin ang="0" scaled="1"/>
                  <a:tileRect/>
                </a:gradFill>
                <a:latin typeface="Source Sans Pro Semibold" panose="020B0603030403020204" pitchFamily="34" charset="0"/>
                <a:ea typeface="Source Sans Pro Semibold" panose="020B0603030403020204" pitchFamily="34" charset="0"/>
              </a:rPr>
              <a:t>“</a:t>
            </a:r>
          </a:p>
        </p:txBody>
      </p:sp>
      <p:sp>
        <p:nvSpPr>
          <p:cNvPr id="2" name="TextBox 1">
            <a:extLst>
              <a:ext uri="{FF2B5EF4-FFF2-40B4-BE49-F238E27FC236}">
                <a16:creationId xmlns:a16="http://schemas.microsoft.com/office/drawing/2014/main" id="{14A05B66-F35C-E5CD-C28C-CB427997A831}"/>
              </a:ext>
            </a:extLst>
          </p:cNvPr>
          <p:cNvSpPr txBox="1"/>
          <p:nvPr/>
        </p:nvSpPr>
        <p:spPr>
          <a:xfrm>
            <a:off x="2363824" y="4832130"/>
            <a:ext cx="7456114" cy="1077218"/>
          </a:xfrm>
          <a:prstGeom prst="rect">
            <a:avLst/>
          </a:prstGeom>
          <a:noFill/>
        </p:spPr>
        <p:txBody>
          <a:bodyPr wrap="square" rtlCol="0">
            <a:spAutoFit/>
          </a:bodyPr>
          <a:lstStyle/>
          <a:p>
            <a:pPr algn="ctr"/>
            <a:r>
              <a:rPr lang="en-US" sz="3200" err="1">
                <a:solidFill>
                  <a:schemeClr val="bg1"/>
                </a:solidFill>
                <a:latin typeface="Arial" panose="020B0604020202020204" pitchFamily="34" charset="0"/>
                <a:cs typeface="Arial" panose="020B0604020202020204" pitchFamily="34" charset="0"/>
              </a:rPr>
              <a:t>rmathews@axcient.com</a:t>
            </a:r>
            <a:endParaRPr lang="en-US" sz="3200">
              <a:solidFill>
                <a:schemeClr val="bg1"/>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831-250-3864</a:t>
            </a:r>
          </a:p>
        </p:txBody>
      </p:sp>
    </p:spTree>
    <p:extLst>
      <p:ext uri="{BB962C8B-B14F-4D97-AF65-F5344CB8AC3E}">
        <p14:creationId xmlns:p14="http://schemas.microsoft.com/office/powerpoint/2010/main" val="148251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1CF3C7-3AFB-B6A9-A82D-2AA9A2548BB0}"/>
              </a:ext>
            </a:extLst>
          </p:cNvPr>
          <p:cNvSpPr/>
          <p:nvPr/>
        </p:nvSpPr>
        <p:spPr>
          <a:xfrm>
            <a:off x="0" y="0"/>
            <a:ext cx="12192000" cy="685800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1459242-2C0C-E8F7-02B3-81ABE534584D}"/>
              </a:ext>
            </a:extLst>
          </p:cNvPr>
          <p:cNvSpPr>
            <a:spLocks noGrp="1"/>
          </p:cNvSpPr>
          <p:nvPr>
            <p:ph type="title"/>
          </p:nvPr>
        </p:nvSpPr>
        <p:spPr/>
        <p:txBody>
          <a:bodyPr/>
          <a:lstStyle/>
          <a:p>
            <a:r>
              <a:rPr lang="en-US"/>
              <a:t>Thank You to our Sponsors</a:t>
            </a:r>
          </a:p>
        </p:txBody>
      </p:sp>
      <p:pic>
        <p:nvPicPr>
          <p:cNvPr id="2050" name="Picture 2" descr="ScalePad - Asset Lifecycle Management and Service">
            <a:extLst>
              <a:ext uri="{FF2B5EF4-FFF2-40B4-BE49-F238E27FC236}">
                <a16:creationId xmlns:a16="http://schemas.microsoft.com/office/drawing/2014/main" id="{31CEB02D-B84E-AE2C-C44C-8CFA0755269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91481" y="2310925"/>
            <a:ext cx="4941125" cy="15067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rk Doubles Down On Providing Financial Protection To SMBs Through The MSP  Ecosystem">
            <a:extLst>
              <a:ext uri="{FF2B5EF4-FFF2-40B4-BE49-F238E27FC236}">
                <a16:creationId xmlns:a16="http://schemas.microsoft.com/office/drawing/2014/main" id="{DBFC32BA-9AB4-B059-0AF4-2D46112E1D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36" b="89930" l="6084" r="89860">
                        <a14:foregroundMark x1="21841" y1="40281" x2="21841" y2="40281"/>
                        <a14:foregroundMark x1="6084" y1="47073" x2="6084" y2="47073"/>
                        <a14:foregroundMark x1="53042" y1="58314" x2="53042" y2="58314"/>
                        <a14:foregroundMark x1="73947" y1="55972" x2="73947"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73694" y="3817711"/>
            <a:ext cx="3155236" cy="2101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ss Page - CyberQP">
            <a:extLst>
              <a:ext uri="{FF2B5EF4-FFF2-40B4-BE49-F238E27FC236}">
                <a16:creationId xmlns:a16="http://schemas.microsoft.com/office/drawing/2014/main" id="{FB7F7885-F92A-BA37-63FD-1609D3A2D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3569" y="4286104"/>
            <a:ext cx="2314979" cy="112553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0A8C89A-A59D-4499-7BCD-662F6E06EE03}"/>
              </a:ext>
            </a:extLst>
          </p:cNvPr>
          <p:cNvGrpSpPr/>
          <p:nvPr/>
        </p:nvGrpSpPr>
        <p:grpSpPr>
          <a:xfrm>
            <a:off x="8293187" y="4208920"/>
            <a:ext cx="2957513" cy="1202722"/>
            <a:chOff x="13602455" y="5259845"/>
            <a:chExt cx="2957513" cy="1202722"/>
          </a:xfrm>
        </p:grpSpPr>
        <p:pic>
          <p:nvPicPr>
            <p:cNvPr id="2056" name="Picture 8" descr="Rewst Integration | Sophos Marketplace">
              <a:extLst>
                <a:ext uri="{FF2B5EF4-FFF2-40B4-BE49-F238E27FC236}">
                  <a16:creationId xmlns:a16="http://schemas.microsoft.com/office/drawing/2014/main" id="{FD75401D-60F4-CD7F-32F8-A0185132CF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02455" y="5259845"/>
              <a:ext cx="2957513" cy="1202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ewst Integration | Sophos Marketplace">
              <a:extLst>
                <a:ext uri="{FF2B5EF4-FFF2-40B4-BE49-F238E27FC236}">
                  <a16:creationId xmlns:a16="http://schemas.microsoft.com/office/drawing/2014/main" id="{2E6D9AF3-573E-72C5-3E99-7E242F298849}"/>
                </a:ext>
              </a:extLst>
            </p:cNvPr>
            <p:cNvPicPr>
              <a:picLocks noChangeAspect="1" noChangeArrowheads="1"/>
            </p:cNvPicPr>
            <p:nvPr/>
          </p:nvPicPr>
          <p:blipFill rotWithShape="1">
            <a:blip r:embed="rId8">
              <a:lum bright="70000" contrast="-70000"/>
              <a:extLst>
                <a:ext uri="{BEBA8EAE-BF5A-486C-A8C5-ECC9F3942E4B}">
                  <a14:imgProps xmlns:a14="http://schemas.microsoft.com/office/drawing/2010/main">
                    <a14:imgLayer r:embed="rId9">
                      <a14:imgEffect>
                        <a14:colorTemperature colorTemp="1500"/>
                      </a14:imgEffect>
                      <a14:imgEffect>
                        <a14:saturation sat="0"/>
                      </a14:imgEffect>
                    </a14:imgLayer>
                  </a14:imgProps>
                </a:ext>
                <a:ext uri="{28A0092B-C50C-407E-A947-70E740481C1C}">
                  <a14:useLocalDpi xmlns:a14="http://schemas.microsoft.com/office/drawing/2010/main" val="0"/>
                </a:ext>
              </a:extLst>
            </a:blip>
            <a:srcRect l="28424"/>
            <a:stretch/>
          </p:blipFill>
          <p:spPr bwMode="auto">
            <a:xfrm>
              <a:off x="14443100" y="5259845"/>
              <a:ext cx="2116868" cy="120272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ConnectWise Logos | Media">
            <a:extLst>
              <a:ext uri="{FF2B5EF4-FFF2-40B4-BE49-F238E27FC236}">
                <a16:creationId xmlns:a16="http://schemas.microsoft.com/office/drawing/2014/main" id="{591F31C2-4963-904D-229F-D359DBAEF6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3694" y="2700071"/>
            <a:ext cx="5130140" cy="79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491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48A55-883E-BAD0-F547-BBA794486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F7EDB-0341-C38A-8840-568066660E62}"/>
              </a:ext>
            </a:extLst>
          </p:cNvPr>
          <p:cNvSpPr>
            <a:spLocks noGrp="1"/>
          </p:cNvSpPr>
          <p:nvPr>
            <p:ph type="title"/>
          </p:nvPr>
        </p:nvSpPr>
        <p:spPr/>
        <p:txBody>
          <a:bodyPr/>
          <a:lstStyle/>
          <a:p>
            <a:r>
              <a:rPr lang="en-US" spc="300"/>
              <a:t>QUESTIONS?</a:t>
            </a:r>
            <a:br>
              <a:rPr lang="en-US" spc="300"/>
            </a:br>
            <a:br>
              <a:rPr lang="en-US" spc="300"/>
            </a:br>
            <a:endParaRPr lang="en-US" spc="300"/>
          </a:p>
        </p:txBody>
      </p:sp>
      <p:sp>
        <p:nvSpPr>
          <p:cNvPr id="3" name="TextBox 2">
            <a:extLst>
              <a:ext uri="{FF2B5EF4-FFF2-40B4-BE49-F238E27FC236}">
                <a16:creationId xmlns:a16="http://schemas.microsoft.com/office/drawing/2014/main" id="{26A5FC85-6400-B056-4161-C87D4DCA6554}"/>
              </a:ext>
            </a:extLst>
          </p:cNvPr>
          <p:cNvSpPr txBox="1"/>
          <p:nvPr/>
        </p:nvSpPr>
        <p:spPr>
          <a:xfrm>
            <a:off x="2363824" y="3778451"/>
            <a:ext cx="7456114" cy="1200329"/>
          </a:xfrm>
          <a:prstGeom prst="rect">
            <a:avLst/>
          </a:prstGeom>
          <a:noFill/>
        </p:spPr>
        <p:txBody>
          <a:bodyPr wrap="square" rtlCol="0">
            <a:spAutoFit/>
          </a:bodyPr>
          <a:lstStyle/>
          <a:p>
            <a:pPr algn="ctr"/>
            <a:r>
              <a:rPr lang="en-US" sz="3600" err="1">
                <a:solidFill>
                  <a:schemeClr val="bg1"/>
                </a:solidFill>
                <a:latin typeface="Arial" panose="020B0604020202020204" pitchFamily="34" charset="0"/>
                <a:cs typeface="Arial" panose="020B0604020202020204" pitchFamily="34" charset="0"/>
              </a:rPr>
              <a:t>rmathews@axcient.com</a:t>
            </a:r>
            <a:endParaRPr lang="en-US" sz="3600">
              <a:solidFill>
                <a:schemeClr val="bg1"/>
              </a:solidFill>
              <a:latin typeface="Arial" panose="020B0604020202020204" pitchFamily="34" charset="0"/>
              <a:cs typeface="Arial" panose="020B0604020202020204" pitchFamily="34" charset="0"/>
            </a:endParaRPr>
          </a:p>
          <a:p>
            <a:pPr algn="ctr"/>
            <a:r>
              <a:rPr lang="en-US" sz="3600">
                <a:solidFill>
                  <a:schemeClr val="bg1"/>
                </a:solidFill>
                <a:latin typeface="Arial" panose="020B0604020202020204" pitchFamily="34" charset="0"/>
                <a:cs typeface="Arial" panose="020B0604020202020204" pitchFamily="34" charset="0"/>
              </a:rPr>
              <a:t>831-250-3864</a:t>
            </a:r>
          </a:p>
        </p:txBody>
      </p:sp>
    </p:spTree>
    <p:extLst>
      <p:ext uri="{BB962C8B-B14F-4D97-AF65-F5344CB8AC3E}">
        <p14:creationId xmlns:p14="http://schemas.microsoft.com/office/powerpoint/2010/main" val="2882123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6D241-30C1-A282-0C93-99AC0865554A}"/>
            </a:ext>
          </a:extLst>
        </p:cNvPr>
        <p:cNvGrpSpPr/>
        <p:nvPr/>
      </p:nvGrpSpPr>
      <p:grpSpPr>
        <a:xfrm>
          <a:off x="0" y="0"/>
          <a:ext cx="0" cy="0"/>
          <a:chOff x="0" y="0"/>
          <a:chExt cx="0" cy="0"/>
        </a:xfrm>
      </p:grpSpPr>
      <p:pic>
        <p:nvPicPr>
          <p:cNvPr id="4" name="Picture 3" descr="A red and black grid with lights&#10;&#10;Description automatically generated">
            <a:extLst>
              <a:ext uri="{FF2B5EF4-FFF2-40B4-BE49-F238E27FC236}">
                <a16:creationId xmlns:a16="http://schemas.microsoft.com/office/drawing/2014/main" id="{BB55407D-9F0D-9FC5-4B50-79E16E7EFCDB}"/>
              </a:ext>
            </a:extLst>
          </p:cNvPr>
          <p:cNvPicPr>
            <a:picLocks noChangeAspect="1"/>
          </p:cNvPicPr>
          <p:nvPr/>
        </p:nvPicPr>
        <p:blipFill>
          <a:blip r:embed="rId2">
            <a:duotone>
              <a:prstClr val="black"/>
              <a:schemeClr val="accent4">
                <a:tint val="45000"/>
                <a:satMod val="400000"/>
              </a:schemeClr>
            </a:duotone>
            <a:alphaModFix/>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B29F6D-F2E6-2C41-41B1-E9C3CCFF634A}"/>
              </a:ext>
            </a:extLst>
          </p:cNvPr>
          <p:cNvSpPr>
            <a:spLocks noGrp="1"/>
          </p:cNvSpPr>
          <p:nvPr>
            <p:ph type="title" idx="4294967295"/>
          </p:nvPr>
        </p:nvSpPr>
        <p:spPr>
          <a:xfrm>
            <a:off x="3352800" y="961881"/>
            <a:ext cx="5486400" cy="4422775"/>
          </a:xfrm>
        </p:spPr>
        <p:txBody>
          <a:bodyPr>
            <a:normAutofit/>
          </a:bodyPr>
          <a:lstStyle/>
          <a:p>
            <a:r>
              <a:rPr lang="en-US" sz="6000" spc="300"/>
              <a:t>THANK YOU</a:t>
            </a:r>
          </a:p>
        </p:txBody>
      </p:sp>
      <p:sp>
        <p:nvSpPr>
          <p:cNvPr id="5" name="TextBox 4">
            <a:extLst>
              <a:ext uri="{FF2B5EF4-FFF2-40B4-BE49-F238E27FC236}">
                <a16:creationId xmlns:a16="http://schemas.microsoft.com/office/drawing/2014/main" id="{9607D132-378B-3820-275A-7AED3CB5A780}"/>
              </a:ext>
            </a:extLst>
          </p:cNvPr>
          <p:cNvSpPr txBox="1"/>
          <p:nvPr/>
        </p:nvSpPr>
        <p:spPr>
          <a:xfrm>
            <a:off x="164773" y="6308209"/>
            <a:ext cx="1985749" cy="369332"/>
          </a:xfrm>
          <a:prstGeom prst="rect">
            <a:avLst/>
          </a:prstGeom>
          <a:noFill/>
        </p:spPr>
        <p:txBody>
          <a:bodyPr wrap="square">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MSPXSummit</a:t>
            </a:r>
            <a:endParaRPr lang="en-US" b="1">
              <a:solidFill>
                <a:schemeClr val="bg1"/>
              </a:solidFill>
              <a:latin typeface="Arial" panose="020B0604020202020204" pitchFamily="34" charset="0"/>
              <a:cs typeface="Arial" panose="020B0604020202020204" pitchFamily="34" charset="0"/>
            </a:endParaRPr>
          </a:p>
        </p:txBody>
      </p:sp>
      <p:pic>
        <p:nvPicPr>
          <p:cNvPr id="6" name="Picture 5" descr="A close up of a sign&#10;&#10;Description automatically generated">
            <a:extLst>
              <a:ext uri="{FF2B5EF4-FFF2-40B4-BE49-F238E27FC236}">
                <a16:creationId xmlns:a16="http://schemas.microsoft.com/office/drawing/2014/main" id="{C0CC123C-E4B5-2415-1809-E6A4955F8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68886" y="6311900"/>
            <a:ext cx="2402752" cy="367242"/>
          </a:xfrm>
          <a:prstGeom prst="rect">
            <a:avLst/>
          </a:prstGeom>
          <a:effectLst>
            <a:outerShdw blurRad="152296" dist="38100" dir="2700000" algn="tl" rotWithShape="0">
              <a:prstClr val="black">
                <a:alpha val="51017"/>
              </a:prstClr>
            </a:outerShdw>
          </a:effectLst>
        </p:spPr>
      </p:pic>
    </p:spTree>
    <p:extLst>
      <p:ext uri="{BB962C8B-B14F-4D97-AF65-F5344CB8AC3E}">
        <p14:creationId xmlns:p14="http://schemas.microsoft.com/office/powerpoint/2010/main" val="1181090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06cb154-394a-4c26-9ca9-2ccfa8d95774">
      <Terms xmlns="http://schemas.microsoft.com/office/infopath/2007/PartnerControls"/>
    </lcf76f155ced4ddcb4097134ff3c332f>
    <TaxCatchAll xmlns="3e88142f-7dc3-46c2-ae86-3b879356861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8AA2812AA71143978B07D25427F997" ma:contentTypeVersion="15" ma:contentTypeDescription="Create a new document." ma:contentTypeScope="" ma:versionID="6cd493dba6ff0eed80af1a8c4bc01095">
  <xsd:schema xmlns:xsd="http://www.w3.org/2001/XMLSchema" xmlns:xs="http://www.w3.org/2001/XMLSchema" xmlns:p="http://schemas.microsoft.com/office/2006/metadata/properties" xmlns:ns2="806cb154-394a-4c26-9ca9-2ccfa8d95774" xmlns:ns3="3e88142f-7dc3-46c2-ae86-3b8793568613" targetNamespace="http://schemas.microsoft.com/office/2006/metadata/properties" ma:root="true" ma:fieldsID="ab065eed8f6d757a0f03d2f397bb1998" ns2:_="" ns3:_="">
    <xsd:import namespace="806cb154-394a-4c26-9ca9-2ccfa8d95774"/>
    <xsd:import namespace="3e88142f-7dc3-46c2-ae86-3b87935686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6cb154-394a-4c26-9ca9-2ccfa8d95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5a4f73c-6ca0-4966-8cfa-305a9d243b6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88142f-7dc3-46c2-ae86-3b87935686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5eb6ace-1aed-4d3a-bb9d-4001e157af4e}" ma:internalName="TaxCatchAll" ma:showField="CatchAllData" ma:web="3e88142f-7dc3-46c2-ae86-3b87935686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E76C68-034D-431F-942F-4CEEE7FD3B98}">
  <ds:schemaRefs>
    <ds:schemaRef ds:uri="3e88142f-7dc3-46c2-ae86-3b8793568613"/>
    <ds:schemaRef ds:uri="806cb154-394a-4c26-9ca9-2ccfa8d957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C829C4C-4EA7-4D36-85AF-8DC27BBC6670}">
  <ds:schemaRefs>
    <ds:schemaRef ds:uri="http://schemas.microsoft.com/sharepoint/v3/contenttype/forms"/>
  </ds:schemaRefs>
</ds:datastoreItem>
</file>

<file path=customXml/itemProps3.xml><?xml version="1.0" encoding="utf-8"?>
<ds:datastoreItem xmlns:ds="http://schemas.openxmlformats.org/officeDocument/2006/customXml" ds:itemID="{C7D27974-946B-434E-86F9-365A0CD89758}">
  <ds:schemaRefs>
    <ds:schemaRef ds:uri="3e88142f-7dc3-46c2-ae86-3b8793568613"/>
    <ds:schemaRef ds:uri="806cb154-394a-4c26-9ca9-2ccfa8d957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16</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Redefining Data Protection</vt:lpstr>
      <vt:lpstr>WELCOME</vt:lpstr>
      <vt:lpstr>PowerPoint Presentation</vt:lpstr>
      <vt:lpstr>Why ConnectWise?</vt:lpstr>
      <vt:lpstr>Axcient and ConnectWise  Mutual Commitment</vt:lpstr>
      <vt:lpstr>PowerPoint Presentation</vt:lpstr>
      <vt:lpstr>Thank You to our Sponsors</vt:lpstr>
      <vt:lpstr>QUESTIONS?  </vt:lpstr>
      <vt:lpstr>THANK YOU</vt:lpstr>
      <vt:lpstr>Cloud Protection &amp;  Hybrid Cloud</vt:lpstr>
      <vt:lpstr>Thematic Vision</vt:lpstr>
      <vt:lpstr>Thematic Vision</vt:lpstr>
      <vt:lpstr>Thematic Vision</vt:lpstr>
      <vt:lpstr>Thematic Vision</vt:lpstr>
      <vt:lpstr>PowerPoint Presentation</vt:lpstr>
      <vt:lpstr>PowerPoint Presentation</vt:lpstr>
      <vt:lpstr>Axcient Thematic Roadmap</vt:lpstr>
      <vt:lpstr>Axcient Thematic Roadmap – Recent &amp; Current</vt:lpstr>
      <vt:lpstr>Axcient Thematic Roadmap – Recent &amp; Current</vt:lpstr>
      <vt:lpstr>Axcient Thematic Roadmap – Recent &amp; Current</vt:lpstr>
      <vt:lpstr>Axcient Thematic Roadmap – Recent &amp; Current</vt:lpstr>
      <vt:lpstr>Axcient Thematic Roadmap – Next</vt:lpstr>
      <vt:lpstr>Axcient Thematic Roadmap – Next</vt:lpstr>
      <vt:lpstr>Axcient Thematic Roadmap – Next</vt:lpstr>
      <vt:lpstr>Axcient Thematic Roadmap – Next</vt:lpstr>
      <vt:lpstr> </vt:lpstr>
      <vt:lpstr> </vt:lpstr>
      <vt:lpstr>API Contest –  Win a Bambu Lab 3D Printer!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Amanda Pruszkowski</dc:creator>
  <cp:revision>3</cp:revision>
  <dcterms:created xsi:type="dcterms:W3CDTF">2024-07-29T14:53:47Z</dcterms:created>
  <dcterms:modified xsi:type="dcterms:W3CDTF">2024-10-03T15:27:42Z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0x010100058AA2812AA71143978B07D25427F997</vt:lpwstr>
  </property>
  <property fmtid="{D5CDD505-2E9C-101B-9397-08002B2CF9AE}" pid="3" name="MediaServiceImageTags">
    <vt:lpwstr/>
  </property>
</Properties>
</file>